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3" r:id="rId2"/>
    <p:sldId id="281" r:id="rId3"/>
    <p:sldId id="701" r:id="rId4"/>
    <p:sldId id="567" r:id="rId5"/>
    <p:sldId id="723" r:id="rId6"/>
    <p:sldId id="832" r:id="rId7"/>
    <p:sldId id="839" r:id="rId8"/>
    <p:sldId id="833" r:id="rId9"/>
    <p:sldId id="834" r:id="rId10"/>
    <p:sldId id="835" r:id="rId11"/>
    <p:sldId id="836" r:id="rId12"/>
    <p:sldId id="837" r:id="rId13"/>
    <p:sldId id="840" r:id="rId14"/>
    <p:sldId id="841" r:id="rId15"/>
    <p:sldId id="842" r:id="rId16"/>
    <p:sldId id="843" r:id="rId17"/>
    <p:sldId id="844" r:id="rId18"/>
    <p:sldId id="845" r:id="rId19"/>
    <p:sldId id="848" r:id="rId20"/>
    <p:sldId id="846" r:id="rId21"/>
    <p:sldId id="847" r:id="rId22"/>
    <p:sldId id="725" r:id="rId23"/>
    <p:sldId id="880" r:id="rId24"/>
    <p:sldId id="924" r:id="rId25"/>
    <p:sldId id="882" r:id="rId26"/>
    <p:sldId id="883" r:id="rId27"/>
    <p:sldId id="884" r:id="rId28"/>
    <p:sldId id="899" r:id="rId29"/>
    <p:sldId id="885" r:id="rId30"/>
    <p:sldId id="886" r:id="rId31"/>
    <p:sldId id="900" r:id="rId32"/>
    <p:sldId id="901" r:id="rId33"/>
    <p:sldId id="925" r:id="rId34"/>
    <p:sldId id="933" r:id="rId35"/>
    <p:sldId id="934" r:id="rId36"/>
    <p:sldId id="935" r:id="rId37"/>
    <p:sldId id="936" r:id="rId38"/>
    <p:sldId id="937" r:id="rId39"/>
    <p:sldId id="938" r:id="rId40"/>
    <p:sldId id="939" r:id="rId41"/>
    <p:sldId id="940" r:id="rId42"/>
    <p:sldId id="941" r:id="rId43"/>
    <p:sldId id="942" r:id="rId44"/>
    <p:sldId id="943" r:id="rId45"/>
    <p:sldId id="944" r:id="rId46"/>
    <p:sldId id="945" r:id="rId47"/>
    <p:sldId id="946" r:id="rId48"/>
    <p:sldId id="957" r:id="rId49"/>
    <p:sldId id="948" r:id="rId50"/>
    <p:sldId id="949" r:id="rId51"/>
    <p:sldId id="950" r:id="rId52"/>
    <p:sldId id="951" r:id="rId53"/>
    <p:sldId id="952" r:id="rId54"/>
    <p:sldId id="953" r:id="rId55"/>
    <p:sldId id="954" r:id="rId56"/>
    <p:sldId id="955" r:id="rId57"/>
    <p:sldId id="958" r:id="rId58"/>
    <p:sldId id="959" r:id="rId59"/>
    <p:sldId id="956" r:id="rId60"/>
    <p:sldId id="960" r:id="rId61"/>
    <p:sldId id="961" r:id="rId62"/>
    <p:sldId id="962" r:id="rId63"/>
    <p:sldId id="973" r:id="rId64"/>
    <p:sldId id="972" r:id="rId65"/>
    <p:sldId id="868" r:id="rId66"/>
    <p:sldId id="849" r:id="rId67"/>
    <p:sldId id="909" r:id="rId68"/>
    <p:sldId id="986" r:id="rId69"/>
    <p:sldId id="519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055"/>
    <a:srgbClr val="FF9900"/>
    <a:srgbClr val="FF6600"/>
    <a:srgbClr val="17F1C7"/>
    <a:srgbClr val="62E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BDBE7-8060-4BD2-8004-D02DC2FA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A6FE4F-63B3-4F22-BB4C-85BC042E4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6C805-8FD9-42A9-A28D-319C7FE3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7F29E6-E839-4A3A-801E-3033AAD3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7C2B3-FCFB-4A9C-86EB-7903ED5E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32C34-FA88-476D-A413-91B52982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CCEC1B-2F97-47B5-992F-21F9F8CF3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1AC81-F5CC-457F-B939-53B337EB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2BDF6-B701-473C-ABBF-AFC21320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841F8-7786-4B7C-8D0E-E80C199A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3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6F11D4-91FB-407C-A1E4-BC6A14CBF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2414CD-5428-4A5F-A061-F8F827A0D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5DFC3-DBD1-4BB9-B714-6D544D0D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281FA-7EAD-4DD0-9BC8-1CB296B6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4B34A0-8873-4580-91EC-3AB8ED0C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7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998ED-8E9C-4EB4-9A32-99B3AAFB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6846A-F953-4279-AFCF-A8165927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F5F13-42EA-4846-8177-E32378F2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5DC61-28D1-4110-959E-97AFA16D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6371D-AE40-4CA2-AF48-A06BBA6C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92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6C349-A1FF-41D0-8A33-0F41956B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EF1797-0112-4F11-BFBF-C6D9B8C67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5D1B0-5112-465B-8C44-5D07ACD3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5EDE3-019F-42AE-9A9A-8DF67B01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FA68-0196-4ED1-A42D-EA3CC99B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7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3FC8-09F9-42CE-8790-E18D5C44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1A3E5-C56B-42D8-A7AB-4ACD2C473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FF8A5-D69D-42B4-9361-7213FD652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E70EF0-446F-41FE-BBF0-D1D03B25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A6C66-8B24-4B3C-BF18-1BB32E0C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6DAEA-A9B1-4C3B-A302-E6112B0E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8A61E-9A90-4925-BDF1-5810AFFA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670B7-C242-458E-AE41-00EB22BAE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25DF98-AAF4-48AF-86E9-6C66E299C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4CA0D5-2ED5-4381-B6D7-3DA9F339D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B12871-D489-46F4-95BD-3C420BD4E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86F719-A866-48CA-AC22-623A32A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032010-5C48-45B4-882C-A1783518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BE156-E829-4C9A-8E01-EFCF836A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0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6AFC0-EEF5-4622-B11C-77D01525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F1A263-67F5-4577-92CF-18DBC628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9DCAF-0770-41E7-8424-93778A81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EC744D-ADA1-4B16-8B32-7DF7C20F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1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118A9D-F304-48F5-B66D-B29C2AD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27A06E-9093-44E2-A0A0-ECFF9268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85E2B-0E80-4BE8-8CF9-34443C18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99488-C833-4C67-AADD-EDD1D31D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97DF5-5EA5-4D5B-835E-76B1D803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96B4E6-9E56-47B1-84D3-6C300EE71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DFDB79-C021-40FA-BE50-4F2472B6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2228AF-9BBA-4249-9CA8-BDE80271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24B860-1CF8-42CF-8B96-819672FD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5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7C1E-A6E7-43EE-9A14-FA8E9247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60C459-AE33-4D91-9823-E8E2CF7C8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869015-ED7B-4027-9370-C0BCF3DCB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2FC59-E821-4A24-86BF-12380529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22D5B-0654-4D7E-80D6-E194D611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E5E36-6A84-4E6B-9E68-48AF3542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B60997-D42C-4029-8209-AF085897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850F54-B66B-46BB-AE61-02BCB85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6217E-4FBA-45D1-AD24-B5BA2ACA0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2031D-0A5D-44D0-A577-5A2BF77FAB20}" type="datetimeFigureOut">
              <a:rPr lang="zh-CN" altLang="en-US" smtClean="0"/>
              <a:t>2023-6-8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D0018-CAA1-4488-9AF3-BB895A3FE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74FC2-02D2-4FA4-B38A-6C3789972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1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268761"/>
            <a:ext cx="9144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7200" b="1" dirty="0">
                <a:solidFill>
                  <a:srgbClr val="0070C0"/>
                </a:solidFill>
              </a:rPr>
              <a:t>《</a:t>
            </a:r>
            <a:r>
              <a:rPr lang="zh-CN" altLang="en-US" sz="7200" b="1" dirty="0">
                <a:solidFill>
                  <a:srgbClr val="0070C0"/>
                </a:solidFill>
              </a:rPr>
              <a:t>计算机组成原理实验</a:t>
            </a:r>
            <a:r>
              <a:rPr lang="en-US" altLang="zh-CN" sz="7200" b="1" dirty="0">
                <a:solidFill>
                  <a:srgbClr val="0070C0"/>
                </a:solidFill>
              </a:rPr>
              <a:t>》</a:t>
            </a:r>
            <a:br>
              <a:rPr lang="en-US" altLang="zh-CN" b="1" dirty="0"/>
            </a:br>
            <a:r>
              <a:rPr lang="zh-CN" altLang="en-US" sz="4000" b="1" dirty="0">
                <a:solidFill>
                  <a:srgbClr val="0070C0"/>
                </a:solidFill>
              </a:rPr>
              <a:t>（第七次）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4748213"/>
            <a:ext cx="12192000" cy="17526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</a:rPr>
              <a:t>厦门大学信息学院软件工程系  曾文华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2023</a:t>
            </a:r>
            <a:r>
              <a:rPr lang="zh-CN" altLang="en-US" sz="2800" b="1" dirty="0">
                <a:solidFill>
                  <a:srgbClr val="002060"/>
                </a:solidFill>
              </a:rPr>
              <a:t>年</a:t>
            </a:r>
            <a:r>
              <a:rPr lang="en-US" altLang="zh-CN" sz="2800" b="1" dirty="0">
                <a:solidFill>
                  <a:srgbClr val="002060"/>
                </a:solidFill>
              </a:rPr>
              <a:t>6</a:t>
            </a:r>
            <a:r>
              <a:rPr lang="zh-CN" altLang="en-US" sz="2800" b="1" dirty="0">
                <a:solidFill>
                  <a:srgbClr val="002060"/>
                </a:solidFill>
              </a:rPr>
              <a:t>月</a:t>
            </a:r>
            <a:r>
              <a:rPr lang="en-US" altLang="zh-CN" sz="2800" b="1" dirty="0">
                <a:solidFill>
                  <a:srgbClr val="002060"/>
                </a:solidFill>
              </a:rPr>
              <a:t>15</a:t>
            </a:r>
            <a:r>
              <a:rPr lang="zh-CN" altLang="en-US" sz="2800" b="1" dirty="0">
                <a:solidFill>
                  <a:srgbClr val="002060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9154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4739027-BAD7-8416-AEF4-8D93CBD28ED8}"/>
              </a:ext>
            </a:extLst>
          </p:cNvPr>
          <p:cNvSpPr txBox="1"/>
          <p:nvPr/>
        </p:nvSpPr>
        <p:spPr>
          <a:xfrm>
            <a:off x="2098109" y="392525"/>
            <a:ext cx="862417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时序产生器（三级时序，变长指令周期，增加</a:t>
            </a:r>
            <a:r>
              <a:rPr lang="en-US" altLang="zh-CN" sz="1600" b="1" dirty="0">
                <a:solidFill>
                  <a:srgbClr val="FF0000"/>
                </a:solidFill>
              </a:rPr>
              <a:t>ERET</a:t>
            </a:r>
            <a:r>
              <a:rPr lang="zh-CN" altLang="en-US" sz="1600" b="1" dirty="0"/>
              <a:t>指令、中断请求信号</a:t>
            </a:r>
            <a:r>
              <a:rPr lang="en-US" altLang="zh-CN" sz="1600" b="1" dirty="0" err="1">
                <a:solidFill>
                  <a:srgbClr val="FF0000"/>
                </a:solidFill>
              </a:rPr>
              <a:t>IntR</a:t>
            </a:r>
            <a:r>
              <a:rPr lang="zh-CN" altLang="en-US" sz="1600" b="1" dirty="0"/>
              <a:t>和中断周期</a:t>
            </a:r>
            <a:r>
              <a:rPr lang="en-US" altLang="zh-CN" sz="1600" b="1" dirty="0">
                <a:solidFill>
                  <a:srgbClr val="FF0000"/>
                </a:solidFill>
              </a:rPr>
              <a:t>Mint</a:t>
            </a:r>
            <a:r>
              <a:rPr lang="zh-CN" altLang="en-US" sz="1600" b="1" dirty="0"/>
              <a:t>）</a:t>
            </a:r>
            <a:endParaRPr lang="zh-CN" altLang="en-US" sz="16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9436ECA-F469-BA5E-DF0F-ED7346B7B831}"/>
              </a:ext>
            </a:extLst>
          </p:cNvPr>
          <p:cNvGrpSpPr/>
          <p:nvPr/>
        </p:nvGrpSpPr>
        <p:grpSpPr>
          <a:xfrm>
            <a:off x="272443" y="3822770"/>
            <a:ext cx="3896824" cy="2580074"/>
            <a:chOff x="4499992" y="4134162"/>
            <a:chExt cx="3896824" cy="258007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AB15F84-9B1E-1D63-D5F4-7A249A0A9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9932" y="4134162"/>
              <a:ext cx="2496804" cy="222248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A8B812B-630A-7B41-D851-C235B516879E}"/>
                </a:ext>
              </a:extLst>
            </p:cNvPr>
            <p:cNvSpPr txBox="1"/>
            <p:nvPr/>
          </p:nvSpPr>
          <p:spPr>
            <a:xfrm>
              <a:off x="4499992" y="6437237"/>
              <a:ext cx="38968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图</a:t>
              </a:r>
              <a:r>
                <a:rPr lang="en-US" altLang="zh-CN" sz="1200" b="1" dirty="0"/>
                <a:t>6.65    </a:t>
              </a:r>
              <a:r>
                <a:rPr lang="zh-CN" altLang="en-US" sz="1200" b="1" dirty="0"/>
                <a:t>支持中断的三级时序状态机（变长指令周期）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CC50376-560D-58BA-9D6B-77FC69B7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5" y="1040462"/>
            <a:ext cx="4507923" cy="2310593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6F05455-B347-BF5A-9512-930946AD4FFD}"/>
              </a:ext>
            </a:extLst>
          </p:cNvPr>
          <p:cNvGrpSpPr/>
          <p:nvPr/>
        </p:nvGrpSpPr>
        <p:grpSpPr>
          <a:xfrm>
            <a:off x="5292076" y="1069740"/>
            <a:ext cx="3020667" cy="5411196"/>
            <a:chOff x="5843220" y="1364101"/>
            <a:chExt cx="3020667" cy="541119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C978826-32BD-4160-42EA-95FDB8A52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3220" y="1364101"/>
              <a:ext cx="2831233" cy="503874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6FB201A-C212-9F68-D133-FA39D4292411}"/>
                </a:ext>
              </a:extLst>
            </p:cNvPr>
            <p:cNvSpPr txBox="1"/>
            <p:nvPr/>
          </p:nvSpPr>
          <p:spPr>
            <a:xfrm>
              <a:off x="6883057" y="6467520"/>
              <a:ext cx="1077539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FSM</a:t>
              </a:r>
              <a:r>
                <a:rPr lang="zh-CN" altLang="en-US" sz="1400" b="1" dirty="0"/>
                <a:t>状态机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D747FB4-8CBA-0862-030A-763465745A48}"/>
                </a:ext>
              </a:extLst>
            </p:cNvPr>
            <p:cNvSpPr txBox="1"/>
            <p:nvPr/>
          </p:nvSpPr>
          <p:spPr>
            <a:xfrm>
              <a:off x="5979764" y="4934013"/>
              <a:ext cx="2884123" cy="57708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/>
                <a:t>输入：</a:t>
              </a:r>
              <a:r>
                <a:rPr lang="en-US" altLang="zh-CN" sz="1050" b="1" dirty="0"/>
                <a:t>6</a:t>
              </a:r>
              <a:r>
                <a:rPr lang="zh-CN" altLang="en-US" sz="1050" b="1" dirty="0"/>
                <a:t>条指令、中断请求信号、现态（</a:t>
              </a:r>
              <a:r>
                <a:rPr lang="en-US" altLang="zh-CN" sz="1050" b="1" dirty="0"/>
                <a:t>4</a:t>
              </a:r>
              <a:r>
                <a:rPr lang="zh-CN" altLang="en-US" sz="1050" b="1" dirty="0"/>
                <a:t>位）</a:t>
              </a:r>
              <a:endParaRPr lang="en-US" altLang="zh-CN" sz="1050" b="1" dirty="0"/>
            </a:p>
            <a:p>
              <a:endParaRPr lang="en-US" altLang="zh-CN" sz="1050" b="1" dirty="0"/>
            </a:p>
            <a:p>
              <a:r>
                <a:rPr lang="zh-CN" altLang="en-US" sz="1050" b="1" dirty="0"/>
                <a:t>输出：次态（</a:t>
              </a:r>
              <a:r>
                <a:rPr lang="en-US" altLang="zh-CN" sz="1050" b="1" dirty="0"/>
                <a:t>4</a:t>
              </a:r>
              <a:r>
                <a:rPr lang="zh-CN" altLang="en-US" sz="1050" b="1" dirty="0"/>
                <a:t>位）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F444FA8-05B3-12C0-34B2-9D5B3FD4A533}"/>
              </a:ext>
            </a:extLst>
          </p:cNvPr>
          <p:cNvGrpSpPr/>
          <p:nvPr/>
        </p:nvGrpSpPr>
        <p:grpSpPr>
          <a:xfrm>
            <a:off x="9275152" y="900774"/>
            <a:ext cx="2489784" cy="5502070"/>
            <a:chOff x="9275152" y="900774"/>
            <a:chExt cx="2489784" cy="550207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46CDD2F-1177-ACC0-756A-D21C8E777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0093" y="900774"/>
              <a:ext cx="1485581" cy="5056451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DFC2CC2-076E-E31A-5588-4DC121C41F82}"/>
                </a:ext>
              </a:extLst>
            </p:cNvPr>
            <p:cNvSpPr txBox="1"/>
            <p:nvPr/>
          </p:nvSpPr>
          <p:spPr>
            <a:xfrm>
              <a:off x="9959240" y="6095067"/>
              <a:ext cx="902811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输出函数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7670027-BB4B-2355-F4FE-BA01FC4D0AB5}"/>
                </a:ext>
              </a:extLst>
            </p:cNvPr>
            <p:cNvSpPr txBox="1"/>
            <p:nvPr/>
          </p:nvSpPr>
          <p:spPr>
            <a:xfrm>
              <a:off x="9275152" y="4639651"/>
              <a:ext cx="2489784" cy="57708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50" b="1" dirty="0"/>
                <a:t>输入：现态（</a:t>
              </a:r>
              <a:r>
                <a:rPr lang="en-US" altLang="zh-CN" sz="1050" b="1" dirty="0"/>
                <a:t>4</a:t>
              </a:r>
              <a:r>
                <a:rPr lang="zh-CN" altLang="en-US" sz="1050" b="1" dirty="0"/>
                <a:t>位）</a:t>
              </a:r>
              <a:endParaRPr lang="en-US" altLang="zh-CN" sz="1050" b="1" dirty="0"/>
            </a:p>
            <a:p>
              <a:endParaRPr lang="en-US" altLang="zh-CN" sz="1050" b="1" dirty="0"/>
            </a:p>
            <a:p>
              <a:r>
                <a:rPr lang="zh-CN" altLang="en-US" sz="1050" b="1" dirty="0"/>
                <a:t>输出：机器周期（</a:t>
              </a:r>
              <a:r>
                <a:rPr lang="en-US" altLang="zh-CN" sz="1050" b="1" dirty="0"/>
                <a:t>4</a:t>
              </a:r>
              <a:r>
                <a:rPr lang="zh-CN" altLang="en-US" sz="1050" b="1" dirty="0"/>
                <a:t>个）、节拍（</a:t>
              </a:r>
              <a:r>
                <a:rPr lang="en-US" altLang="zh-CN" sz="1050" b="1" dirty="0"/>
                <a:t>4</a:t>
              </a:r>
              <a:r>
                <a:rPr lang="zh-CN" altLang="en-US" sz="1050" b="1" dirty="0"/>
                <a:t>个）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90DA864-4D1D-357D-8CBD-7CB105697C3D}"/>
              </a:ext>
            </a:extLst>
          </p:cNvPr>
          <p:cNvSpPr txBox="1"/>
          <p:nvPr/>
        </p:nvSpPr>
        <p:spPr>
          <a:xfrm>
            <a:off x="2098110" y="5148197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i="1" dirty="0" err="1">
                <a:solidFill>
                  <a:srgbClr val="002060"/>
                </a:solidFill>
              </a:rPr>
              <a:t>eret</a:t>
            </a:r>
            <a:endParaRPr lang="zh-CN" altLang="en-US" sz="1050" b="1" i="1" dirty="0">
              <a:solidFill>
                <a:srgbClr val="002060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1320E88-33B5-AA2A-2A22-85AE701C2469}"/>
              </a:ext>
            </a:extLst>
          </p:cNvPr>
          <p:cNvCxnSpPr/>
          <p:nvPr/>
        </p:nvCxnSpPr>
        <p:spPr>
          <a:xfrm>
            <a:off x="1941534" y="1653436"/>
            <a:ext cx="3607496" cy="11085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62611A1-CAB9-3D00-EF5D-977F639A4B7A}"/>
              </a:ext>
            </a:extLst>
          </p:cNvPr>
          <p:cNvCxnSpPr/>
          <p:nvPr/>
        </p:nvCxnSpPr>
        <p:spPr>
          <a:xfrm>
            <a:off x="2880986" y="2542784"/>
            <a:ext cx="6670110" cy="1816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BDF9443-6C2F-9BF3-D7BB-E65770073493}"/>
              </a:ext>
            </a:extLst>
          </p:cNvPr>
          <p:cNvCxnSpPr>
            <a:cxnSpLocks/>
          </p:cNvCxnSpPr>
          <p:nvPr/>
        </p:nvCxnSpPr>
        <p:spPr>
          <a:xfrm>
            <a:off x="1684751" y="762852"/>
            <a:ext cx="0" cy="4697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9D096DD-D92B-13A5-AF18-75CA7B93571F}"/>
              </a:ext>
            </a:extLst>
          </p:cNvPr>
          <p:cNvCxnSpPr>
            <a:cxnSpLocks/>
          </p:cNvCxnSpPr>
          <p:nvPr/>
        </p:nvCxnSpPr>
        <p:spPr>
          <a:xfrm flipV="1">
            <a:off x="457200" y="2329842"/>
            <a:ext cx="0" cy="4384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704543-8C26-8910-F9C8-79E77B3F6CC8}"/>
              </a:ext>
            </a:extLst>
          </p:cNvPr>
          <p:cNvCxnSpPr>
            <a:cxnSpLocks/>
          </p:cNvCxnSpPr>
          <p:nvPr/>
        </p:nvCxnSpPr>
        <p:spPr>
          <a:xfrm>
            <a:off x="4029206" y="1478923"/>
            <a:ext cx="0" cy="4697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011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3F007B-749D-12B1-8718-C7D0B65D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8" y="1173022"/>
            <a:ext cx="5600988" cy="2921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60C1EB-CEA2-003A-B7DD-2143FE3FA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808" y="469726"/>
            <a:ext cx="1359697" cy="59185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A4726D-69A6-C664-5EE4-B339CB1CF86D}"/>
              </a:ext>
            </a:extLst>
          </p:cNvPr>
          <p:cNvSpPr txBox="1"/>
          <p:nvPr/>
        </p:nvSpPr>
        <p:spPr>
          <a:xfrm>
            <a:off x="1427968" y="392525"/>
            <a:ext cx="4396636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操作控制器（与不支持中断的操作控制器</a:t>
            </a:r>
            <a:r>
              <a:rPr lang="zh-CN" altLang="en-US" sz="1600" b="1" dirty="0">
                <a:solidFill>
                  <a:srgbClr val="FF0000"/>
                </a:solidFill>
              </a:rPr>
              <a:t>相同</a:t>
            </a:r>
            <a:r>
              <a:rPr lang="zh-CN" altLang="en-US" sz="1600" b="1" dirty="0"/>
              <a:t>）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4D7C04-ADA5-1018-7E77-5186AB307102}"/>
              </a:ext>
            </a:extLst>
          </p:cNvPr>
          <p:cNvSpPr txBox="1"/>
          <p:nvPr/>
        </p:nvSpPr>
        <p:spPr>
          <a:xfrm>
            <a:off x="7253619" y="6313118"/>
            <a:ext cx="431400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硬布线控制器组合逻辑单元（与不支持中断的相同）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108EC6-32CA-E5AB-145D-24C216B9537F}"/>
              </a:ext>
            </a:extLst>
          </p:cNvPr>
          <p:cNvSpPr txBox="1"/>
          <p:nvPr/>
        </p:nvSpPr>
        <p:spPr>
          <a:xfrm>
            <a:off x="8017521" y="4248908"/>
            <a:ext cx="3573414" cy="57708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输入：</a:t>
            </a:r>
            <a:r>
              <a:rPr lang="en-US" altLang="zh-CN" sz="1050" b="1" dirty="0"/>
              <a:t>5</a:t>
            </a:r>
            <a:r>
              <a:rPr lang="zh-CN" altLang="en-US" sz="1050" b="1" dirty="0"/>
              <a:t>条指令、机器周期（</a:t>
            </a:r>
            <a:r>
              <a:rPr lang="en-US" altLang="zh-CN" sz="1050" b="1" dirty="0"/>
              <a:t>3</a:t>
            </a:r>
            <a:r>
              <a:rPr lang="zh-CN" altLang="en-US" sz="1050" b="1" dirty="0"/>
              <a:t>个）、节拍（</a:t>
            </a:r>
            <a:r>
              <a:rPr lang="en-US" altLang="zh-CN" sz="1050" b="1" dirty="0"/>
              <a:t>4</a:t>
            </a:r>
            <a:r>
              <a:rPr lang="zh-CN" altLang="en-US" sz="1050" b="1" dirty="0"/>
              <a:t>个）、</a:t>
            </a:r>
            <a:r>
              <a:rPr lang="en-US" altLang="zh-CN" sz="1050" b="1" dirty="0"/>
              <a:t>Equal</a:t>
            </a:r>
          </a:p>
          <a:p>
            <a:endParaRPr lang="en-US" altLang="zh-CN" sz="1050" b="1" dirty="0"/>
          </a:p>
          <a:p>
            <a:r>
              <a:rPr lang="zh-CN" altLang="en-US" sz="1050" b="1" dirty="0"/>
              <a:t>输出：</a:t>
            </a:r>
            <a:r>
              <a:rPr lang="en-US" altLang="zh-CN" sz="1050" b="1" dirty="0"/>
              <a:t>22</a:t>
            </a:r>
            <a:r>
              <a:rPr lang="zh-CN" altLang="en-US" sz="1050" b="1" dirty="0"/>
              <a:t>个控制信号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2A032D7-11FB-75EC-90ED-D037BC58CB60}"/>
              </a:ext>
            </a:extLst>
          </p:cNvPr>
          <p:cNvCxnSpPr/>
          <p:nvPr/>
        </p:nvCxnSpPr>
        <p:spPr>
          <a:xfrm>
            <a:off x="4478055" y="2749463"/>
            <a:ext cx="4096011" cy="870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94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B034491-9EC0-D933-1146-19AE0B3E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699"/>
            <a:ext cx="12192000" cy="21014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958410-2033-F816-FF97-8EC974F45619}"/>
              </a:ext>
            </a:extLst>
          </p:cNvPr>
          <p:cNvSpPr txBox="1"/>
          <p:nvPr/>
        </p:nvSpPr>
        <p:spPr>
          <a:xfrm>
            <a:off x="3688915" y="207436"/>
            <a:ext cx="6018755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/>
              <a:t>（</a:t>
            </a:r>
            <a:r>
              <a:rPr lang="zh-CN" altLang="en-US" sz="1600" b="1" dirty="0">
                <a:solidFill>
                  <a:srgbClr val="FF0000"/>
                </a:solidFill>
              </a:rPr>
              <a:t>新增加的</a:t>
            </a:r>
            <a:r>
              <a:rPr lang="zh-CN" altLang="en-US" sz="1600" b="1" dirty="0"/>
              <a:t>）中断控制信号（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个）以及</a:t>
            </a:r>
            <a:r>
              <a:rPr lang="en-US" altLang="zh-CN" sz="1600" b="1" dirty="0" err="1"/>
              <a:t>PCout</a:t>
            </a:r>
            <a:r>
              <a:rPr lang="zh-CN" altLang="en-US" sz="1600" b="1" dirty="0"/>
              <a:t>和</a:t>
            </a:r>
            <a:r>
              <a:rPr lang="en-US" altLang="zh-CN" sz="1600" b="1" dirty="0" err="1"/>
              <a:t>PCin</a:t>
            </a:r>
            <a:r>
              <a:rPr lang="zh-CN" altLang="en-US" sz="1600" b="1" dirty="0"/>
              <a:t>生成电路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BD2905-A041-1936-489D-8918BB23473A}"/>
              </a:ext>
            </a:extLst>
          </p:cNvPr>
          <p:cNvSpPr txBox="1"/>
          <p:nvPr/>
        </p:nvSpPr>
        <p:spPr>
          <a:xfrm>
            <a:off x="5455085" y="231105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中断控制信号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41A5BD-DA41-E706-6EFB-C03C8C77365C}"/>
              </a:ext>
            </a:extLst>
          </p:cNvPr>
          <p:cNvSpPr txBox="1"/>
          <p:nvPr/>
        </p:nvSpPr>
        <p:spPr>
          <a:xfrm>
            <a:off x="7224665" y="54230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中断控制信号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D5CE2F8A-EFC9-578F-5799-E02EA36A5922}"/>
              </a:ext>
            </a:extLst>
          </p:cNvPr>
          <p:cNvSpPr/>
          <p:nvPr/>
        </p:nvSpPr>
        <p:spPr>
          <a:xfrm>
            <a:off x="6701425" y="4678471"/>
            <a:ext cx="375781" cy="176617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8F6BF3-6E45-99DA-1EC7-F947090E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16" y="3483200"/>
            <a:ext cx="2533780" cy="304815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FAF5BE2-25EF-8C37-A754-F8FB932FEA97}"/>
              </a:ext>
            </a:extLst>
          </p:cNvPr>
          <p:cNvCxnSpPr/>
          <p:nvPr/>
        </p:nvCxnSpPr>
        <p:spPr>
          <a:xfrm>
            <a:off x="4277638" y="1860115"/>
            <a:ext cx="601250" cy="1509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92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94A232-532D-8C1D-AB1B-7EE6CD2C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1374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）测试程序（</a:t>
            </a:r>
            <a:r>
              <a:rPr lang="zh-CN" altLang="en-US" sz="1600" b="1" dirty="0">
                <a:solidFill>
                  <a:srgbClr val="FF0000"/>
                </a:solidFill>
              </a:rPr>
              <a:t>排序程序</a:t>
            </a:r>
            <a:r>
              <a:rPr lang="zh-CN" altLang="en-US" sz="1600" b="1" dirty="0"/>
              <a:t>，使用</a:t>
            </a:r>
            <a:r>
              <a:rPr lang="en-US" altLang="zh-CN" sz="1600" b="1" dirty="0"/>
              <a:t>5+1</a:t>
            </a:r>
            <a:r>
              <a:rPr lang="zh-CN" altLang="en-US" sz="1600" b="1" dirty="0"/>
              <a:t>条指令：</a:t>
            </a:r>
            <a:r>
              <a:rPr lang="en-US" altLang="zh-CN" sz="1600" b="1" dirty="0" err="1"/>
              <a:t>lw</a:t>
            </a:r>
            <a:r>
              <a:rPr lang="zh-CN" altLang="en-US" sz="1600" b="1" dirty="0"/>
              <a:t>、</a:t>
            </a:r>
            <a:r>
              <a:rPr lang="en-US" altLang="zh-CN" sz="1600" b="1" dirty="0" err="1"/>
              <a:t>sw</a:t>
            </a:r>
            <a:r>
              <a:rPr lang="zh-CN" altLang="en-US" sz="1600" b="1" dirty="0"/>
              <a:t>、</a:t>
            </a:r>
            <a:r>
              <a:rPr lang="en-US" altLang="zh-CN" sz="1600" b="1" dirty="0" err="1"/>
              <a:t>beq</a:t>
            </a:r>
            <a:r>
              <a:rPr lang="zh-CN" altLang="en-US" sz="1600" b="1" dirty="0"/>
              <a:t>、</a:t>
            </a:r>
            <a:r>
              <a:rPr lang="en-US" altLang="zh-CN" sz="1600" b="1" dirty="0" err="1"/>
              <a:t>slt</a:t>
            </a:r>
            <a:r>
              <a:rPr lang="zh-CN" altLang="en-US" sz="1600" b="1" dirty="0"/>
              <a:t>、</a:t>
            </a:r>
            <a:r>
              <a:rPr lang="en-US" altLang="zh-CN" sz="1600" b="1" dirty="0" err="1"/>
              <a:t>addi</a:t>
            </a:r>
            <a:r>
              <a:rPr lang="zh-CN" altLang="en-US" sz="1600" b="1" dirty="0"/>
              <a:t>、</a:t>
            </a:r>
            <a:r>
              <a:rPr lang="en-US" altLang="zh-CN" sz="1600" b="1" dirty="0" err="1">
                <a:solidFill>
                  <a:srgbClr val="FF0000"/>
                </a:solidFill>
              </a:rPr>
              <a:t>eret</a:t>
            </a:r>
            <a:r>
              <a:rPr lang="zh-CN" altLang="en-US" sz="1600" b="1" dirty="0"/>
              <a:t>）</a:t>
            </a:r>
            <a:endParaRPr lang="zh-CN" altLang="zh-CN" sz="16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47CFB0-B4B5-0CFA-BFCA-0BC403FD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67" y="1626051"/>
            <a:ext cx="8218181" cy="4696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B8824C-58A4-1000-281B-8434B06225D9}"/>
              </a:ext>
            </a:extLst>
          </p:cNvPr>
          <p:cNvSpPr txBox="1"/>
          <p:nvPr/>
        </p:nvSpPr>
        <p:spPr>
          <a:xfrm>
            <a:off x="1885167" y="1515298"/>
            <a:ext cx="109700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test1.asm</a:t>
            </a:r>
            <a:endParaRPr lang="zh-CN" altLang="en-US" sz="1600" b="1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3BEC68C6-D2D6-4F7A-9DA4-25E092A33ABC}"/>
              </a:ext>
            </a:extLst>
          </p:cNvPr>
          <p:cNvSpPr/>
          <p:nvPr/>
        </p:nvSpPr>
        <p:spPr>
          <a:xfrm>
            <a:off x="5994257" y="2385292"/>
            <a:ext cx="2447635" cy="1410854"/>
          </a:xfrm>
          <a:prstGeom prst="wedgeRoundRectCallout">
            <a:avLst>
              <a:gd name="adj1" fmla="val 57444"/>
              <a:gd name="adj2" fmla="val 27527"/>
              <a:gd name="adj3" fmla="val 16667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</a:rPr>
              <a:t>Logisim</a:t>
            </a:r>
            <a:r>
              <a:rPr lang="zh-CN" altLang="en-US" sz="1400" b="1" dirty="0">
                <a:solidFill>
                  <a:srgbClr val="C00000"/>
                </a:solidFill>
              </a:rPr>
              <a:t>中</a:t>
            </a:r>
            <a:r>
              <a:rPr lang="en-US" altLang="zh-CN" sz="1400" b="1" dirty="0">
                <a:solidFill>
                  <a:srgbClr val="C00000"/>
                </a:solidFill>
              </a:rPr>
              <a:t>RAM</a:t>
            </a:r>
            <a:r>
              <a:rPr lang="zh-CN" altLang="en-US" sz="1400" b="1" dirty="0">
                <a:solidFill>
                  <a:srgbClr val="C00000"/>
                </a:solidFill>
              </a:rPr>
              <a:t>对应的地址与实际地址的关系是：实际地址</a:t>
            </a:r>
            <a:r>
              <a:rPr lang="en-US" altLang="zh-CN" sz="1400" b="1" dirty="0">
                <a:solidFill>
                  <a:srgbClr val="C00000"/>
                </a:solidFill>
              </a:rPr>
              <a:t>/4=RAM</a:t>
            </a:r>
            <a:r>
              <a:rPr lang="zh-CN" altLang="en-US" sz="1400" b="1" dirty="0">
                <a:solidFill>
                  <a:srgbClr val="C00000"/>
                </a:solidFill>
              </a:rPr>
              <a:t>地址</a:t>
            </a:r>
            <a:r>
              <a:rPr lang="en-US" altLang="zh-CN" sz="1400" b="1" dirty="0">
                <a:solidFill>
                  <a:srgbClr val="C00000"/>
                </a:solidFill>
              </a:rPr>
              <a:t>(</a:t>
            </a:r>
            <a:r>
              <a:rPr lang="zh-CN" altLang="en-US" sz="1400" b="1" dirty="0">
                <a:solidFill>
                  <a:srgbClr val="C00000"/>
                </a:solidFill>
              </a:rPr>
              <a:t>或者说：实际地址右移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位</a:t>
            </a:r>
            <a:r>
              <a:rPr lang="en-US" altLang="zh-CN" sz="1400" b="1" dirty="0">
                <a:solidFill>
                  <a:srgbClr val="C00000"/>
                </a:solidFill>
              </a:rPr>
              <a:t>)</a:t>
            </a:r>
            <a:r>
              <a:rPr lang="zh-CN" altLang="en-US" sz="1400" b="1" dirty="0">
                <a:solidFill>
                  <a:srgbClr val="C00000"/>
                </a:solidFill>
              </a:rPr>
              <a:t>。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r>
              <a:rPr lang="zh-CN" altLang="en-US" sz="1400" b="1" dirty="0">
                <a:solidFill>
                  <a:srgbClr val="C00000"/>
                </a:solidFill>
              </a:rPr>
              <a:t>故：</a:t>
            </a:r>
            <a:r>
              <a:rPr lang="en-US" altLang="zh-CN" sz="1400" b="1" dirty="0">
                <a:solidFill>
                  <a:srgbClr val="C00000"/>
                </a:solidFill>
              </a:rPr>
              <a:t>400H/4=100</a:t>
            </a:r>
          </a:p>
          <a:p>
            <a:r>
              <a:rPr lang="en-US" altLang="zh-CN" sz="1400" b="1" dirty="0">
                <a:solidFill>
                  <a:srgbClr val="C00000"/>
                </a:solidFill>
              </a:rPr>
              <a:t>       600H/4=180…….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4C9B70-BB29-8EC6-5B4F-AF3E6D247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29" y="288819"/>
            <a:ext cx="10999060" cy="62803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F4773D-746A-A013-C87D-7BB5BFF7CAE8}"/>
              </a:ext>
            </a:extLst>
          </p:cNvPr>
          <p:cNvSpPr txBox="1"/>
          <p:nvPr/>
        </p:nvSpPr>
        <p:spPr>
          <a:xfrm>
            <a:off x="3723235" y="194153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主程序</a:t>
            </a:r>
            <a:endParaRPr lang="zh-CN" altLang="en-US" sz="11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4BD43-E6A3-4046-AD68-A33395890336}"/>
              </a:ext>
            </a:extLst>
          </p:cNvPr>
          <p:cNvSpPr txBox="1"/>
          <p:nvPr/>
        </p:nvSpPr>
        <p:spPr>
          <a:xfrm>
            <a:off x="8137237" y="6233695"/>
            <a:ext cx="39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10</a:t>
            </a:r>
            <a:endParaRPr lang="zh-CN" altLang="en-US" sz="1400" b="1" dirty="0"/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19E8F193-3B2B-4AF4-B8BD-460EE0316F1D}"/>
              </a:ext>
            </a:extLst>
          </p:cNvPr>
          <p:cNvSpPr/>
          <p:nvPr/>
        </p:nvSpPr>
        <p:spPr>
          <a:xfrm>
            <a:off x="6476559" y="288819"/>
            <a:ext cx="2889114" cy="748146"/>
          </a:xfrm>
          <a:prstGeom prst="wedgeRoundRectCallout">
            <a:avLst>
              <a:gd name="adj1" fmla="val -59414"/>
              <a:gd name="adj2" fmla="val 50154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</a:rPr>
              <a:t>数据字长</a:t>
            </a:r>
            <a:r>
              <a:rPr lang="en-US" altLang="zh-CN" sz="1600" b="1" dirty="0">
                <a:solidFill>
                  <a:srgbClr val="C00000"/>
                </a:solidFill>
              </a:rPr>
              <a:t>4byte=32bit</a:t>
            </a:r>
          </a:p>
          <a:p>
            <a:pPr algn="ctr"/>
            <a:r>
              <a:rPr lang="en-US" altLang="zh-CN" sz="1600" b="1" dirty="0">
                <a:solidFill>
                  <a:srgbClr val="C00000"/>
                </a:solidFill>
              </a:rPr>
              <a:t>3072</a:t>
            </a:r>
            <a:r>
              <a:rPr lang="zh-CN" altLang="en-US" sz="1600" b="1" dirty="0">
                <a:solidFill>
                  <a:srgbClr val="C00000"/>
                </a:solidFill>
              </a:rPr>
              <a:t>是数据开始的首地址，之后顺次</a:t>
            </a:r>
            <a:r>
              <a:rPr lang="en-US" altLang="zh-CN" sz="1600" b="1" dirty="0">
                <a:solidFill>
                  <a:srgbClr val="C00000"/>
                </a:solidFill>
              </a:rPr>
              <a:t>+4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CAE82E5A-5672-44EC-A34F-5C701DB4B7A9}"/>
              </a:ext>
            </a:extLst>
          </p:cNvPr>
          <p:cNvSpPr/>
          <p:nvPr/>
        </p:nvSpPr>
        <p:spPr>
          <a:xfrm>
            <a:off x="6813685" y="5438216"/>
            <a:ext cx="3531042" cy="748146"/>
          </a:xfrm>
          <a:prstGeom prst="wedgeRoundRectCallout">
            <a:avLst>
              <a:gd name="adj1" fmla="val -59414"/>
              <a:gd name="adj2" fmla="val 50154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</a:rPr>
              <a:t> 3072</a:t>
            </a:r>
            <a:r>
              <a:rPr lang="zh-CN" altLang="en-US" sz="1600" b="1" dirty="0">
                <a:solidFill>
                  <a:srgbClr val="C00000"/>
                </a:solidFill>
              </a:rPr>
              <a:t>是数据开始的首地址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C00000"/>
                </a:solidFill>
              </a:rPr>
              <a:t>末地址</a:t>
            </a:r>
            <a:r>
              <a:rPr lang="en-US" altLang="zh-CN" sz="1600" b="1" dirty="0">
                <a:solidFill>
                  <a:srgbClr val="C00000"/>
                </a:solidFill>
              </a:rPr>
              <a:t>=</a:t>
            </a:r>
            <a:r>
              <a:rPr lang="zh-CN" altLang="en-US" sz="1600" b="1" dirty="0">
                <a:solidFill>
                  <a:srgbClr val="C00000"/>
                </a:solidFill>
              </a:rPr>
              <a:t>首地址</a:t>
            </a:r>
            <a:r>
              <a:rPr lang="en-US" altLang="zh-CN" sz="1600" b="1" dirty="0">
                <a:solidFill>
                  <a:srgbClr val="C00000"/>
                </a:solidFill>
              </a:rPr>
              <a:t>+</a:t>
            </a:r>
            <a:r>
              <a:rPr lang="zh-CN" altLang="en-US" sz="1600" b="1" dirty="0">
                <a:solidFill>
                  <a:srgbClr val="C00000"/>
                </a:solidFill>
              </a:rPr>
              <a:t>（数据个数</a:t>
            </a:r>
            <a:r>
              <a:rPr lang="en-US" altLang="zh-CN" sz="1600" b="1" dirty="0">
                <a:solidFill>
                  <a:srgbClr val="C00000"/>
                </a:solidFill>
              </a:rPr>
              <a:t>-1</a:t>
            </a:r>
            <a:r>
              <a:rPr lang="zh-CN" altLang="en-US" sz="1600" b="1" dirty="0">
                <a:solidFill>
                  <a:srgbClr val="C00000"/>
                </a:solidFill>
              </a:rPr>
              <a:t>）</a:t>
            </a:r>
            <a:r>
              <a:rPr lang="en-US" altLang="zh-CN" sz="1600" b="1" dirty="0">
                <a:solidFill>
                  <a:srgbClr val="C00000"/>
                </a:solidFill>
              </a:rPr>
              <a:t>*4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1F821D5-DFFB-14D2-7E08-B9CE36D4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95" y="1125509"/>
            <a:ext cx="11352756" cy="4361012"/>
          </a:xfrm>
          <a:prstGeom prst="rect">
            <a:avLst/>
          </a:prstGeom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DA6F6531-D821-4139-8552-41E177ED85B1}"/>
              </a:ext>
            </a:extLst>
          </p:cNvPr>
          <p:cNvSpPr/>
          <p:nvPr/>
        </p:nvSpPr>
        <p:spPr>
          <a:xfrm>
            <a:off x="4701311" y="2213421"/>
            <a:ext cx="2983345" cy="353622"/>
          </a:xfrm>
          <a:prstGeom prst="wedgeRoundRectCallout">
            <a:avLst>
              <a:gd name="adj1" fmla="val -56703"/>
              <a:gd name="adj2" fmla="val -40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T0=1</a:t>
            </a:r>
            <a:r>
              <a:rPr lang="zh-CN" altLang="en-US" sz="1400" b="1" dirty="0">
                <a:solidFill>
                  <a:srgbClr val="C00000"/>
                </a:solidFill>
              </a:rPr>
              <a:t>时，按照降序排序，大数上浮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CD34BD6-3520-49AE-B0CE-0DA2930AA49A}"/>
              </a:ext>
            </a:extLst>
          </p:cNvPr>
          <p:cNvSpPr/>
          <p:nvPr/>
        </p:nvSpPr>
        <p:spPr>
          <a:xfrm>
            <a:off x="5477166" y="810876"/>
            <a:ext cx="2207490" cy="629265"/>
          </a:xfrm>
          <a:prstGeom prst="wedgeRoundRectCallout">
            <a:avLst>
              <a:gd name="adj1" fmla="val -56110"/>
              <a:gd name="adj2" fmla="val 96910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T0=1</a:t>
            </a:r>
            <a:r>
              <a:rPr lang="zh-CN" altLang="en-US" sz="1400" b="1" dirty="0">
                <a:solidFill>
                  <a:srgbClr val="C00000"/>
                </a:solidFill>
              </a:rPr>
              <a:t>时，按照降序排序，</a:t>
            </a:r>
            <a:r>
              <a:rPr lang="en-US" altLang="zh-CN" sz="1400" b="1" dirty="0">
                <a:solidFill>
                  <a:srgbClr val="C00000"/>
                </a:solidFill>
              </a:rPr>
              <a:t>T0=0</a:t>
            </a:r>
            <a:r>
              <a:rPr lang="zh-CN" altLang="en-US" sz="1400" b="1" dirty="0">
                <a:solidFill>
                  <a:srgbClr val="C00000"/>
                </a:solidFill>
              </a:rPr>
              <a:t>时，按升序排序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3A06E2B-2C55-44AB-B991-146B86036881}"/>
              </a:ext>
            </a:extLst>
          </p:cNvPr>
          <p:cNvCxnSpPr>
            <a:cxnSpLocks/>
          </p:cNvCxnSpPr>
          <p:nvPr/>
        </p:nvCxnSpPr>
        <p:spPr>
          <a:xfrm>
            <a:off x="5218545" y="1838036"/>
            <a:ext cx="27801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815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F7E5DA0-17F6-80D1-4E8D-B29497C7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86" y="0"/>
            <a:ext cx="9154428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03994A2-E30B-BBD6-145D-8FE7FB542BC7}"/>
              </a:ext>
            </a:extLst>
          </p:cNvPr>
          <p:cNvSpPr txBox="1"/>
          <p:nvPr/>
        </p:nvSpPr>
        <p:spPr>
          <a:xfrm>
            <a:off x="6494744" y="1421704"/>
            <a:ext cx="4087979" cy="81560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IRQ0</a:t>
            </a:r>
            <a:r>
              <a:rPr lang="zh-CN" altLang="en-US" b="1" dirty="0"/>
              <a:t>的中断服务程序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sz="1100" b="1" dirty="0"/>
              <a:t>取出地址为</a:t>
            </a:r>
            <a:r>
              <a:rPr lang="en-US" altLang="zh-CN" sz="1100" b="1" dirty="0"/>
              <a:t>3328</a:t>
            </a:r>
            <a:r>
              <a:rPr lang="zh-CN" altLang="en-US" sz="1100" b="1" dirty="0"/>
              <a:t>（</a:t>
            </a:r>
            <a:r>
              <a:rPr lang="en-US" altLang="zh-CN" sz="1100" b="1" dirty="0"/>
              <a:t>RAM</a:t>
            </a:r>
            <a:r>
              <a:rPr lang="zh-CN" altLang="en-US" sz="1100" b="1" dirty="0"/>
              <a:t>对应</a:t>
            </a:r>
            <a:r>
              <a:rPr lang="en-US" altLang="zh-CN" sz="1100" b="1" dirty="0"/>
              <a:t>340</a:t>
            </a:r>
            <a:r>
              <a:rPr lang="zh-CN" altLang="en-US" sz="1100" b="1" dirty="0"/>
              <a:t>）单元的内容，加</a:t>
            </a:r>
            <a:r>
              <a:rPr lang="en-US" altLang="zh-CN" sz="1100" b="1" dirty="0"/>
              <a:t>1</a:t>
            </a:r>
            <a:r>
              <a:rPr lang="zh-CN" altLang="en-US" sz="1100" b="1" dirty="0"/>
              <a:t>，再存回去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FA8AEE-1974-820F-4E20-86AD3A8B28C0}"/>
              </a:ext>
            </a:extLst>
          </p:cNvPr>
          <p:cNvSpPr txBox="1"/>
          <p:nvPr/>
        </p:nvSpPr>
        <p:spPr>
          <a:xfrm>
            <a:off x="6585235" y="5299926"/>
            <a:ext cx="4087979" cy="81560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IRQ1</a:t>
            </a:r>
            <a:r>
              <a:rPr lang="zh-CN" altLang="en-US" b="1" dirty="0"/>
              <a:t>的中断服务程序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sz="1100" b="1" dirty="0"/>
              <a:t>取出地址为</a:t>
            </a:r>
            <a:r>
              <a:rPr lang="en-US" altLang="zh-CN" sz="1100" b="1" dirty="0"/>
              <a:t>3392</a:t>
            </a:r>
            <a:r>
              <a:rPr lang="zh-CN" altLang="en-US" sz="1100" b="1" dirty="0"/>
              <a:t>（</a:t>
            </a:r>
            <a:r>
              <a:rPr lang="en-US" altLang="zh-CN" sz="1100" b="1" dirty="0"/>
              <a:t>RAM</a:t>
            </a:r>
            <a:r>
              <a:rPr lang="zh-CN" altLang="en-US" sz="1100" b="1" dirty="0"/>
              <a:t>对应</a:t>
            </a:r>
            <a:r>
              <a:rPr lang="en-US" altLang="zh-CN" sz="1100" b="1" dirty="0"/>
              <a:t>350</a:t>
            </a:r>
            <a:r>
              <a:rPr lang="zh-CN" altLang="en-US" sz="1100" b="1" dirty="0"/>
              <a:t>）单元的内容，加</a:t>
            </a:r>
            <a:r>
              <a:rPr lang="en-US" altLang="zh-CN" sz="1100" b="1" dirty="0"/>
              <a:t>1</a:t>
            </a:r>
            <a:r>
              <a:rPr lang="zh-CN" altLang="en-US" sz="1100" b="1" dirty="0"/>
              <a:t>，再存回去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C4AF19F-2D5F-E291-06DB-0974D4DB935B}"/>
              </a:ext>
            </a:extLst>
          </p:cNvPr>
          <p:cNvCxnSpPr>
            <a:cxnSpLocks/>
          </p:cNvCxnSpPr>
          <p:nvPr/>
        </p:nvCxnSpPr>
        <p:spPr>
          <a:xfrm flipH="1">
            <a:off x="3732757" y="1357838"/>
            <a:ext cx="56993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D30030-D384-EA70-4EB9-B1118B7BD895}"/>
              </a:ext>
            </a:extLst>
          </p:cNvPr>
          <p:cNvCxnSpPr>
            <a:cxnSpLocks/>
          </p:cNvCxnSpPr>
          <p:nvPr/>
        </p:nvCxnSpPr>
        <p:spPr>
          <a:xfrm flipH="1">
            <a:off x="3722319" y="5238148"/>
            <a:ext cx="56993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856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E2E709-AC31-8A09-1898-0C96B012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4" y="41101"/>
            <a:ext cx="9157171" cy="67757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E8DF64-4EA7-38F0-66D8-5726FBD51F67}"/>
              </a:ext>
            </a:extLst>
          </p:cNvPr>
          <p:cNvSpPr txBox="1"/>
          <p:nvPr/>
        </p:nvSpPr>
        <p:spPr>
          <a:xfrm>
            <a:off x="6475955" y="1517607"/>
            <a:ext cx="4087979" cy="81560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IRQ2</a:t>
            </a:r>
            <a:r>
              <a:rPr lang="zh-CN" altLang="en-US" b="1" dirty="0"/>
              <a:t>的中断服务程序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sz="1100" b="1" dirty="0"/>
              <a:t>取出地址为</a:t>
            </a:r>
            <a:r>
              <a:rPr lang="en-US" altLang="zh-CN" sz="1100" b="1" dirty="0"/>
              <a:t>3456</a:t>
            </a:r>
            <a:r>
              <a:rPr lang="zh-CN" altLang="en-US" sz="1100" b="1" dirty="0"/>
              <a:t>（</a:t>
            </a:r>
            <a:r>
              <a:rPr lang="en-US" altLang="zh-CN" sz="1100" b="1" dirty="0"/>
              <a:t>RAM</a:t>
            </a:r>
            <a:r>
              <a:rPr lang="zh-CN" altLang="en-US" sz="1100" b="1" dirty="0"/>
              <a:t>对应</a:t>
            </a:r>
            <a:r>
              <a:rPr lang="en-US" altLang="zh-CN" sz="1100" b="1" dirty="0"/>
              <a:t>360</a:t>
            </a:r>
            <a:r>
              <a:rPr lang="zh-CN" altLang="en-US" sz="1100" b="1" dirty="0"/>
              <a:t>）单元的内容，加</a:t>
            </a:r>
            <a:r>
              <a:rPr lang="en-US" altLang="zh-CN" sz="1100" b="1" dirty="0"/>
              <a:t>1</a:t>
            </a:r>
            <a:r>
              <a:rPr lang="zh-CN" altLang="en-US" sz="1100" b="1" dirty="0"/>
              <a:t>，再存回去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87F788-6124-9874-C311-4C717ED8AAB1}"/>
              </a:ext>
            </a:extLst>
          </p:cNvPr>
          <p:cNvSpPr txBox="1"/>
          <p:nvPr/>
        </p:nvSpPr>
        <p:spPr>
          <a:xfrm>
            <a:off x="6494744" y="5179504"/>
            <a:ext cx="4087979" cy="81560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IRQ3</a:t>
            </a:r>
            <a:r>
              <a:rPr lang="zh-CN" altLang="en-US" b="1" dirty="0"/>
              <a:t>的中断服务程序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sz="1100" b="1" dirty="0"/>
              <a:t>取出地址为</a:t>
            </a:r>
            <a:r>
              <a:rPr lang="en-US" altLang="zh-CN" sz="1100" b="1" dirty="0"/>
              <a:t>3520</a:t>
            </a:r>
            <a:r>
              <a:rPr lang="zh-CN" altLang="en-US" sz="1100" b="1" dirty="0"/>
              <a:t>（</a:t>
            </a:r>
            <a:r>
              <a:rPr lang="en-US" altLang="zh-CN" sz="1100" b="1" dirty="0"/>
              <a:t>RAM</a:t>
            </a:r>
            <a:r>
              <a:rPr lang="zh-CN" altLang="en-US" sz="1100" b="1" dirty="0"/>
              <a:t>对应</a:t>
            </a:r>
            <a:r>
              <a:rPr lang="en-US" altLang="zh-CN" sz="1100" b="1" dirty="0"/>
              <a:t>370</a:t>
            </a:r>
            <a:r>
              <a:rPr lang="zh-CN" altLang="en-US" sz="1100" b="1" dirty="0"/>
              <a:t>）单元的内容，加</a:t>
            </a:r>
            <a:r>
              <a:rPr lang="en-US" altLang="zh-CN" sz="1100" b="1" dirty="0"/>
              <a:t>1</a:t>
            </a:r>
            <a:r>
              <a:rPr lang="zh-CN" altLang="en-US" sz="1100" b="1" dirty="0"/>
              <a:t>，再存回去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A7CD305-B0B4-06D2-F65F-2EAC53BEAC51}"/>
              </a:ext>
            </a:extLst>
          </p:cNvPr>
          <p:cNvCxnSpPr>
            <a:cxnSpLocks/>
          </p:cNvCxnSpPr>
          <p:nvPr/>
        </p:nvCxnSpPr>
        <p:spPr>
          <a:xfrm flipH="1">
            <a:off x="3766160" y="1517607"/>
            <a:ext cx="56993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726F151-D620-8490-1F87-2E02736FAF79}"/>
              </a:ext>
            </a:extLst>
          </p:cNvPr>
          <p:cNvCxnSpPr>
            <a:cxnSpLocks/>
          </p:cNvCxnSpPr>
          <p:nvPr/>
        </p:nvCxnSpPr>
        <p:spPr>
          <a:xfrm flipH="1">
            <a:off x="3766160" y="5075310"/>
            <a:ext cx="56993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5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94A232-532D-8C1D-AB1B-7EE6CD2C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961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）需要在</a:t>
            </a:r>
            <a:r>
              <a:rPr lang="en-US" altLang="zh-CN" sz="1600" b="1" dirty="0"/>
              <a:t>test1.hex</a:t>
            </a:r>
            <a:r>
              <a:rPr lang="zh-CN" altLang="en-US" sz="1600" b="1" dirty="0"/>
              <a:t>文件中添加若干个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，目的是使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个中断服务程序的起始地址分别为：</a:t>
            </a:r>
            <a:r>
              <a:rPr lang="en-US" altLang="zh-CN" sz="16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4B950D-9321-3DA9-9B1C-024021F3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61" y="1235018"/>
            <a:ext cx="2143949" cy="55239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CEA5B8-E5CF-6E32-221C-71B712F13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70" y="1334022"/>
            <a:ext cx="1813760" cy="552397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4D9A504-A2B3-CB43-14A3-DD81D58876EA}"/>
              </a:ext>
            </a:extLst>
          </p:cNvPr>
          <p:cNvCxnSpPr/>
          <p:nvPr/>
        </p:nvCxnSpPr>
        <p:spPr>
          <a:xfrm>
            <a:off x="1070976" y="1503123"/>
            <a:ext cx="4822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FAC8106-2D88-8839-DC7E-E721121D4C78}"/>
              </a:ext>
            </a:extLst>
          </p:cNvPr>
          <p:cNvCxnSpPr/>
          <p:nvPr/>
        </p:nvCxnSpPr>
        <p:spPr>
          <a:xfrm>
            <a:off x="1057407" y="5563643"/>
            <a:ext cx="4822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CA8D98-3A91-A30B-CB89-55B7B8A536E1}"/>
              </a:ext>
            </a:extLst>
          </p:cNvPr>
          <p:cNvCxnSpPr/>
          <p:nvPr/>
        </p:nvCxnSpPr>
        <p:spPr>
          <a:xfrm>
            <a:off x="4448828" y="3102279"/>
            <a:ext cx="4822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EFADA0-CF44-E853-8F12-F08ECED19BB2}"/>
              </a:ext>
            </a:extLst>
          </p:cNvPr>
          <p:cNvCxnSpPr/>
          <p:nvPr/>
        </p:nvCxnSpPr>
        <p:spPr>
          <a:xfrm>
            <a:off x="4562818" y="5563643"/>
            <a:ext cx="4822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5E2C732-40A8-EB2F-BE30-F0A12ED0F0E5}"/>
              </a:ext>
            </a:extLst>
          </p:cNvPr>
          <p:cNvCxnSpPr/>
          <p:nvPr/>
        </p:nvCxnSpPr>
        <p:spPr>
          <a:xfrm>
            <a:off x="4504152" y="4323566"/>
            <a:ext cx="4822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C43D551E-B6C7-BCFB-4CA6-B480D5699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286" y="3050088"/>
            <a:ext cx="2649848" cy="370890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82EA18D-F2A0-25AC-EEDD-B897A7DB608C}"/>
              </a:ext>
            </a:extLst>
          </p:cNvPr>
          <p:cNvSpPr/>
          <p:nvPr/>
        </p:nvSpPr>
        <p:spPr>
          <a:xfrm>
            <a:off x="10193221" y="4792366"/>
            <a:ext cx="547848" cy="549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3088684-0909-C4D6-AEDE-A091149A8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868" y="1794239"/>
            <a:ext cx="4390815" cy="92714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A8E2F69-8403-FB1B-6CE1-156D5DE70A64}"/>
              </a:ext>
            </a:extLst>
          </p:cNvPr>
          <p:cNvCxnSpPr>
            <a:cxnSpLocks/>
          </p:cNvCxnSpPr>
          <p:nvPr/>
        </p:nvCxnSpPr>
        <p:spPr>
          <a:xfrm>
            <a:off x="5655501" y="820455"/>
            <a:ext cx="3482236" cy="858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9836E00-8366-EB8A-E3E3-3FCF301EA500}"/>
              </a:ext>
            </a:extLst>
          </p:cNvPr>
          <p:cNvSpPr txBox="1"/>
          <p:nvPr/>
        </p:nvSpPr>
        <p:spPr>
          <a:xfrm>
            <a:off x="1648261" y="995468"/>
            <a:ext cx="109700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test1.hex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79800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363531B-1853-5E9D-B894-FAEF8DC4A1A0}"/>
              </a:ext>
            </a:extLst>
          </p:cNvPr>
          <p:cNvGrpSpPr/>
          <p:nvPr/>
        </p:nvGrpSpPr>
        <p:grpSpPr>
          <a:xfrm>
            <a:off x="546865" y="494777"/>
            <a:ext cx="7584050" cy="5599136"/>
            <a:chOff x="2275453" y="494777"/>
            <a:chExt cx="7584050" cy="55991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1D2DB33-91D4-B545-B85F-30189BA1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539" y="559723"/>
              <a:ext cx="7412922" cy="547782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27A9B3-CFA6-FF38-25F9-126FCB96C9FA}"/>
                </a:ext>
              </a:extLst>
            </p:cNvPr>
            <p:cNvSpPr/>
            <p:nvPr/>
          </p:nvSpPr>
          <p:spPr>
            <a:xfrm>
              <a:off x="2275454" y="494777"/>
              <a:ext cx="7527007" cy="4822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C3C543E-DDDB-B3CD-D413-01302933B34A}"/>
                </a:ext>
              </a:extLst>
            </p:cNvPr>
            <p:cNvSpPr/>
            <p:nvPr/>
          </p:nvSpPr>
          <p:spPr>
            <a:xfrm>
              <a:off x="2275453" y="2651343"/>
              <a:ext cx="7527007" cy="204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89BD566-2871-A8EF-C641-911187B75A7B}"/>
                </a:ext>
              </a:extLst>
            </p:cNvPr>
            <p:cNvSpPr/>
            <p:nvPr/>
          </p:nvSpPr>
          <p:spPr>
            <a:xfrm>
              <a:off x="2332496" y="3743195"/>
              <a:ext cx="7527007" cy="204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9A7FC51-B22C-FAF4-D270-72B4C8BA1D89}"/>
                </a:ext>
              </a:extLst>
            </p:cNvPr>
            <p:cNvSpPr/>
            <p:nvPr/>
          </p:nvSpPr>
          <p:spPr>
            <a:xfrm>
              <a:off x="2332496" y="4816258"/>
              <a:ext cx="7527007" cy="204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4FF10B-E82A-0063-1FA4-715BBD25CB56}"/>
                </a:ext>
              </a:extLst>
            </p:cNvPr>
            <p:cNvSpPr/>
            <p:nvPr/>
          </p:nvSpPr>
          <p:spPr>
            <a:xfrm>
              <a:off x="2332496" y="5889321"/>
              <a:ext cx="7527007" cy="204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EB554D1-778F-2C54-40A9-F2F37D098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348" y="1198168"/>
            <a:ext cx="3187658" cy="446166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A9ABB01-8D20-E133-F1B7-7214E2A4DBCC}"/>
              </a:ext>
            </a:extLst>
          </p:cNvPr>
          <p:cNvSpPr/>
          <p:nvPr/>
        </p:nvSpPr>
        <p:spPr>
          <a:xfrm>
            <a:off x="10992010" y="3298633"/>
            <a:ext cx="738615" cy="649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208F62-D774-CBB1-36F6-8680EE85CC58}"/>
              </a:ext>
            </a:extLst>
          </p:cNvPr>
          <p:cNvSpPr txBox="1"/>
          <p:nvPr/>
        </p:nvSpPr>
        <p:spPr>
          <a:xfrm>
            <a:off x="3664037" y="621030"/>
            <a:ext cx="646331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主程序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76C93E-DEAC-86F1-16D9-CB4C50292510}"/>
              </a:ext>
            </a:extLst>
          </p:cNvPr>
          <p:cNvSpPr txBox="1"/>
          <p:nvPr/>
        </p:nvSpPr>
        <p:spPr>
          <a:xfrm>
            <a:off x="3696767" y="2615139"/>
            <a:ext cx="1451038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IRQ0</a:t>
            </a:r>
            <a:r>
              <a:rPr lang="zh-CN" altLang="en-US" sz="1200" b="1" dirty="0"/>
              <a:t>中断服务程序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391DF6-FA4D-D712-F4FA-B76837B0E5AA}"/>
              </a:ext>
            </a:extLst>
          </p:cNvPr>
          <p:cNvSpPr txBox="1"/>
          <p:nvPr/>
        </p:nvSpPr>
        <p:spPr>
          <a:xfrm>
            <a:off x="3698855" y="3700726"/>
            <a:ext cx="1451038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IRQ1</a:t>
            </a:r>
            <a:r>
              <a:rPr lang="zh-CN" altLang="en-US" sz="1200" b="1" dirty="0"/>
              <a:t>中断服务程序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96D815-7B3A-E459-F53F-C2F392FDD145}"/>
              </a:ext>
            </a:extLst>
          </p:cNvPr>
          <p:cNvSpPr txBox="1"/>
          <p:nvPr/>
        </p:nvSpPr>
        <p:spPr>
          <a:xfrm>
            <a:off x="3700943" y="4773787"/>
            <a:ext cx="1451038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IRQ2</a:t>
            </a:r>
            <a:r>
              <a:rPr lang="zh-CN" altLang="en-US" sz="1200" b="1" dirty="0"/>
              <a:t>中断服务程序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58F062-0406-35D7-0750-0A2EAB8260EB}"/>
              </a:ext>
            </a:extLst>
          </p:cNvPr>
          <p:cNvSpPr txBox="1"/>
          <p:nvPr/>
        </p:nvSpPr>
        <p:spPr>
          <a:xfrm>
            <a:off x="3690505" y="5865637"/>
            <a:ext cx="1451038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IRQ3</a:t>
            </a:r>
            <a:r>
              <a:rPr lang="zh-CN" altLang="en-US" sz="1200" b="1" dirty="0"/>
              <a:t>中断服务程序</a:t>
            </a: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A45E098D-F968-4BB6-A4BF-D47368EF0A3E}"/>
              </a:ext>
            </a:extLst>
          </p:cNvPr>
          <p:cNvSpPr/>
          <p:nvPr/>
        </p:nvSpPr>
        <p:spPr>
          <a:xfrm>
            <a:off x="8337423" y="185228"/>
            <a:ext cx="2836048" cy="871603"/>
          </a:xfrm>
          <a:prstGeom prst="wedgeRoundRectCallout">
            <a:avLst>
              <a:gd name="adj1" fmla="val -62725"/>
              <a:gd name="adj2" fmla="val 120607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补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的目的是为了保证每个中断服务程序的入口地址分别位于：</a:t>
            </a:r>
            <a:r>
              <a:rPr lang="en-US" altLang="zh-CN" sz="1600" b="1" dirty="0"/>
              <a:t>100,180,200,280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0345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D77C-9483-4342-95DE-24FC162B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C8A9A-4CA1-4AEA-A6D2-33257254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804"/>
            <a:ext cx="10515600" cy="5079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一、验证实验</a:t>
            </a:r>
            <a:endParaRPr lang="en-US" altLang="zh-CN" sz="20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支持中断的</a:t>
            </a:r>
            <a:r>
              <a:rPr lang="zh-CN" altLang="en-US" sz="1400" b="1" dirty="0">
                <a:solidFill>
                  <a:srgbClr val="FF0000"/>
                </a:solidFill>
              </a:rPr>
              <a:t>单总线结构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单级中断</a:t>
            </a:r>
            <a:r>
              <a:rPr lang="en-US" altLang="zh-CN" sz="1400" b="1" dirty="0"/>
              <a:t>+</a:t>
            </a:r>
            <a:r>
              <a:rPr lang="zh-CN" altLang="en-US" sz="1400" b="1" dirty="0">
                <a:solidFill>
                  <a:srgbClr val="FF0000"/>
                </a:solidFill>
              </a:rPr>
              <a:t>硬布线</a:t>
            </a:r>
            <a:r>
              <a:rPr lang="zh-CN" altLang="en-US" sz="1400" b="1" dirty="0"/>
              <a:t>控制器</a:t>
            </a:r>
            <a:r>
              <a:rPr lang="en-US" altLang="zh-CN" sz="1400" b="1" dirty="0"/>
              <a:t>+5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支持中断的</a:t>
            </a:r>
            <a:r>
              <a:rPr lang="zh-CN" altLang="en-US" sz="1400" b="1" dirty="0">
                <a:solidFill>
                  <a:srgbClr val="FF0000"/>
                </a:solidFill>
              </a:rPr>
              <a:t>单总线结构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单级中断</a:t>
            </a:r>
            <a:r>
              <a:rPr lang="en-US" altLang="zh-CN" sz="1400" b="1" dirty="0"/>
              <a:t>+</a:t>
            </a:r>
            <a:r>
              <a:rPr lang="zh-CN" altLang="en-US" sz="1400" b="1" dirty="0">
                <a:solidFill>
                  <a:srgbClr val="FF0000"/>
                </a:solidFill>
              </a:rPr>
              <a:t>微程序</a:t>
            </a:r>
            <a:r>
              <a:rPr lang="zh-CN" altLang="en-US" sz="1400" b="1" dirty="0"/>
              <a:t>控制器</a:t>
            </a:r>
            <a:r>
              <a:rPr lang="en-US" altLang="zh-CN" sz="1400" b="1" dirty="0"/>
              <a:t>+5</a:t>
            </a:r>
            <a:r>
              <a:rPr lang="zh-CN" altLang="en-US" sz="1400" b="1" dirty="0"/>
              <a:t>条指令）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支持中断的</a:t>
            </a:r>
            <a:r>
              <a:rPr lang="zh-CN" altLang="en-US" sz="1400" b="1" dirty="0">
                <a:solidFill>
                  <a:srgbClr val="FF0000"/>
                </a:solidFill>
              </a:rPr>
              <a:t>单周期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单级中断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支持中断的</a:t>
            </a:r>
            <a:r>
              <a:rPr lang="zh-CN" altLang="en-US" sz="1400" b="1" dirty="0">
                <a:solidFill>
                  <a:srgbClr val="FF0000"/>
                </a:solidFill>
              </a:rPr>
              <a:t>单周期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多重中断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支持中断的</a:t>
            </a:r>
            <a:r>
              <a:rPr lang="zh-CN" altLang="en-US" sz="1400" b="1" dirty="0">
                <a:solidFill>
                  <a:srgbClr val="FF0000"/>
                </a:solidFill>
              </a:rPr>
              <a:t>重定向流水线</a:t>
            </a:r>
            <a:r>
              <a:rPr lang="en-US" altLang="zh-CN" sz="1400" b="1" dirty="0"/>
              <a:t>MIPS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单级中断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/>
              <a:t>二、设计实验</a:t>
            </a:r>
            <a:endParaRPr lang="en-US" altLang="zh-CN" sz="20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支持中断的</a:t>
            </a:r>
            <a:r>
              <a:rPr lang="zh-CN" altLang="en-US" sz="1400" b="1" dirty="0">
                <a:solidFill>
                  <a:srgbClr val="FF0000"/>
                </a:solidFill>
              </a:rPr>
              <a:t>单总线结构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单级中断</a:t>
            </a:r>
            <a:r>
              <a:rPr lang="en-US" altLang="zh-CN" sz="1400" b="1" dirty="0"/>
              <a:t>+</a:t>
            </a:r>
            <a:r>
              <a:rPr lang="zh-CN" altLang="en-US" sz="1400" b="1" dirty="0">
                <a:solidFill>
                  <a:srgbClr val="FF0000"/>
                </a:solidFill>
              </a:rPr>
              <a:t>微程序</a:t>
            </a:r>
            <a:r>
              <a:rPr lang="zh-CN" altLang="en-US" sz="1400" b="1" dirty="0"/>
              <a:t>控制器</a:t>
            </a:r>
            <a:r>
              <a:rPr lang="en-US" altLang="zh-CN" sz="1400" b="1" dirty="0"/>
              <a:t>+6</a:t>
            </a:r>
            <a:r>
              <a:rPr lang="zh-CN" altLang="en-US" sz="1400" b="1" dirty="0"/>
              <a:t>条指令，增加了</a:t>
            </a:r>
            <a:r>
              <a:rPr lang="en-US" altLang="zh-CN" sz="1400" b="1" dirty="0">
                <a:solidFill>
                  <a:srgbClr val="FF0000"/>
                </a:solidFill>
              </a:rPr>
              <a:t>add</a:t>
            </a:r>
            <a:r>
              <a:rPr lang="zh-CN" altLang="en-US" sz="1400" b="1" dirty="0">
                <a:solidFill>
                  <a:srgbClr val="FF0000"/>
                </a:solidFill>
              </a:rPr>
              <a:t>指令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>
              <a:buFont typeface="+mj-lt"/>
              <a:buAutoNum type="arabicPeriod"/>
            </a:pPr>
            <a:endParaRPr lang="en-US" altLang="zh-CN" sz="1400" b="1" dirty="0"/>
          </a:p>
          <a:p>
            <a:pPr lvl="1">
              <a:buFont typeface="+mj-lt"/>
              <a:buAutoNum type="arabicPeriod"/>
            </a:pPr>
            <a:r>
              <a:rPr lang="zh-CN" altLang="en-US" sz="1400" b="1" dirty="0"/>
              <a:t>支持中断的</a:t>
            </a:r>
            <a:r>
              <a:rPr lang="zh-CN" altLang="en-US" sz="1400" b="1" dirty="0">
                <a:solidFill>
                  <a:srgbClr val="FF0000"/>
                </a:solidFill>
              </a:rPr>
              <a:t>单总线结构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单级中断</a:t>
            </a:r>
            <a:r>
              <a:rPr lang="en-US" altLang="zh-CN" sz="1400" b="1" dirty="0"/>
              <a:t>+</a:t>
            </a:r>
            <a:r>
              <a:rPr lang="zh-CN" altLang="en-US" sz="1400" b="1" dirty="0">
                <a:solidFill>
                  <a:srgbClr val="FF0000"/>
                </a:solidFill>
              </a:rPr>
              <a:t>硬布线</a:t>
            </a:r>
            <a:r>
              <a:rPr lang="zh-CN" altLang="en-US" sz="1400" b="1" dirty="0"/>
              <a:t>控制器</a:t>
            </a:r>
            <a:r>
              <a:rPr lang="en-US" altLang="zh-CN" sz="1400" b="1" dirty="0"/>
              <a:t>+6</a:t>
            </a:r>
            <a:r>
              <a:rPr lang="zh-CN" altLang="en-US" sz="1400" b="1" dirty="0"/>
              <a:t>条指令，增加了</a:t>
            </a:r>
            <a:r>
              <a:rPr lang="en-US" altLang="zh-CN" sz="1400" b="1" dirty="0">
                <a:solidFill>
                  <a:srgbClr val="FF0000"/>
                </a:solidFill>
              </a:rPr>
              <a:t>add</a:t>
            </a:r>
            <a:r>
              <a:rPr lang="zh-CN" altLang="en-US" sz="1400" b="1" dirty="0">
                <a:solidFill>
                  <a:srgbClr val="FF0000"/>
                </a:solidFill>
              </a:rPr>
              <a:t>指令</a:t>
            </a:r>
            <a:r>
              <a:rPr lang="zh-CN" altLang="en-US" sz="1400" b="1" dirty="0"/>
              <a:t>）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427277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CEF7CEF-201D-492F-C72E-D55E0C033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961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）运行</a:t>
            </a:r>
            <a:r>
              <a:rPr lang="en-US" altLang="zh-CN" sz="1600" b="1" dirty="0"/>
              <a:t>test1.hex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endParaRPr lang="en-US" altLang="zh-CN" sz="3200" b="1" dirty="0"/>
          </a:p>
          <a:p>
            <a:pPr lvl="1"/>
            <a:r>
              <a:rPr lang="zh-CN" altLang="en-US" sz="1400" b="1" dirty="0"/>
              <a:t>装入程序后，按</a:t>
            </a:r>
            <a:r>
              <a:rPr lang="en-US" altLang="zh-CN" sz="1400" b="1" dirty="0" err="1"/>
              <a:t>Ctrl+K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启动时钟，运行程序</a:t>
            </a:r>
          </a:p>
          <a:p>
            <a:pPr lvl="1"/>
            <a:endParaRPr lang="zh-CN" altLang="en-US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按“</a:t>
            </a:r>
            <a:r>
              <a:rPr lang="en-US" altLang="zh-CN" sz="1400" b="1" dirty="0"/>
              <a:t>IRQ0</a:t>
            </a:r>
            <a:r>
              <a:rPr lang="zh-CN" altLang="en-US" sz="1400" b="1" dirty="0"/>
              <a:t>”，发出中断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请求信号，此时</a:t>
            </a:r>
            <a:r>
              <a:rPr lang="en-US" altLang="zh-CN" sz="1400" b="1" dirty="0"/>
              <a:t>IRQ0</a:t>
            </a:r>
            <a:r>
              <a:rPr lang="zh-CN" altLang="en-US" sz="1400" b="1" dirty="0"/>
              <a:t>灯变红，表示执行中断服务程序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；过一会儿灯灭，表示中断服务程序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执行完毕；每执行一次中断服务程序，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340</a:t>
            </a:r>
            <a:r>
              <a:rPr lang="zh-CN" altLang="en-US" sz="1400" b="1" dirty="0"/>
              <a:t>单元内容加</a:t>
            </a:r>
            <a:r>
              <a:rPr lang="en-US" altLang="zh-CN" sz="1400" b="1" dirty="0"/>
              <a:t>1</a:t>
            </a:r>
          </a:p>
          <a:p>
            <a:pPr lvl="1"/>
            <a:endParaRPr lang="zh-CN" altLang="en-US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同理可以按“</a:t>
            </a:r>
            <a:r>
              <a:rPr lang="en-US" altLang="zh-CN" sz="1400" b="1" dirty="0"/>
              <a:t>IRQ1</a:t>
            </a:r>
            <a:r>
              <a:rPr lang="zh-CN" altLang="en-US" sz="1400" b="1" dirty="0"/>
              <a:t>”、“</a:t>
            </a:r>
            <a:r>
              <a:rPr lang="en-US" altLang="zh-CN" sz="1400" b="1" dirty="0"/>
              <a:t>IRQ2</a:t>
            </a:r>
            <a:r>
              <a:rPr lang="zh-CN" altLang="en-US" sz="1400" b="1" dirty="0"/>
              <a:t>”、</a:t>
            </a:r>
            <a:r>
              <a:rPr lang="en-US" altLang="zh-CN" sz="1400" b="1" dirty="0"/>
              <a:t>”IRQ3</a:t>
            </a:r>
            <a:r>
              <a:rPr lang="zh-CN" altLang="en-US" sz="1400" b="1" dirty="0"/>
              <a:t>”按钮，分别发出中断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、中断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、中断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的请求信号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等排序程序执行完毕，按</a:t>
            </a:r>
            <a:r>
              <a:rPr lang="en-US" altLang="zh-CN" sz="1400" b="1" dirty="0" err="1"/>
              <a:t>Ctrl+K</a:t>
            </a:r>
            <a:r>
              <a:rPr lang="zh-CN" altLang="en-US" sz="1400" b="1" dirty="0"/>
              <a:t>停止时钟，并查看存储器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中的内容</a:t>
            </a:r>
            <a:endParaRPr lang="en-US" altLang="zh-CN" sz="9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2D46C28-4564-EC37-7AB7-504F49201DC8}"/>
              </a:ext>
            </a:extLst>
          </p:cNvPr>
          <p:cNvGrpSpPr/>
          <p:nvPr/>
        </p:nvGrpSpPr>
        <p:grpSpPr>
          <a:xfrm>
            <a:off x="2804036" y="5187589"/>
            <a:ext cx="2327467" cy="1409772"/>
            <a:chOff x="4292807" y="4105113"/>
            <a:chExt cx="2327467" cy="140977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389F2A4-79E0-6568-ADD9-F9A88436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7221" y="4279747"/>
              <a:ext cx="2013053" cy="106050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0F6E80B-5591-451B-9824-C740B4E1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07" y="4105113"/>
              <a:ext cx="374669" cy="1409772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0E9EACF-D101-147B-9573-70A09CA92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65" y="5680832"/>
            <a:ext cx="2218530" cy="818561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EE8CD3B-E529-BF5D-89D7-06BFA3D12180}"/>
              </a:ext>
            </a:extLst>
          </p:cNvPr>
          <p:cNvCxnSpPr>
            <a:cxnSpLocks/>
          </p:cNvCxnSpPr>
          <p:nvPr/>
        </p:nvCxnSpPr>
        <p:spPr>
          <a:xfrm flipH="1">
            <a:off x="901874" y="2148214"/>
            <a:ext cx="1064712" cy="353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A3D75D4-A745-F159-802D-558F3B344858}"/>
              </a:ext>
            </a:extLst>
          </p:cNvPr>
          <p:cNvCxnSpPr>
            <a:cxnSpLocks/>
          </p:cNvCxnSpPr>
          <p:nvPr/>
        </p:nvCxnSpPr>
        <p:spPr>
          <a:xfrm flipH="1">
            <a:off x="4486872" y="2148214"/>
            <a:ext cx="644631" cy="353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8202E0D0-6F56-391A-D3E4-5430AAD84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230" y="5320030"/>
            <a:ext cx="2013054" cy="1137145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C2FF6A5-9D39-CECC-7EEC-4D06A27B507A}"/>
              </a:ext>
            </a:extLst>
          </p:cNvPr>
          <p:cNvCxnSpPr>
            <a:cxnSpLocks/>
          </p:cNvCxnSpPr>
          <p:nvPr/>
        </p:nvCxnSpPr>
        <p:spPr>
          <a:xfrm flipH="1">
            <a:off x="8336071" y="2223370"/>
            <a:ext cx="194154" cy="3288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64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D5EF2F-33AC-4D50-0300-C09D08CC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11" y="1863354"/>
            <a:ext cx="11114977" cy="15656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EF46B44-7ABE-F110-D51C-4AEB7504DFBB}"/>
              </a:ext>
            </a:extLst>
          </p:cNvPr>
          <p:cNvSpPr/>
          <p:nvPr/>
        </p:nvSpPr>
        <p:spPr>
          <a:xfrm>
            <a:off x="538512" y="1772433"/>
            <a:ext cx="7672300" cy="225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1C04DD-E4D0-7403-5CD8-CC38C31626B1}"/>
              </a:ext>
            </a:extLst>
          </p:cNvPr>
          <p:cNvSpPr/>
          <p:nvPr/>
        </p:nvSpPr>
        <p:spPr>
          <a:xfrm>
            <a:off x="590704" y="2588712"/>
            <a:ext cx="962523" cy="871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9173F1-CF5E-391A-6E70-D2A4F518FF5E}"/>
              </a:ext>
            </a:extLst>
          </p:cNvPr>
          <p:cNvSpPr txBox="1"/>
          <p:nvPr/>
        </p:nvSpPr>
        <p:spPr>
          <a:xfrm>
            <a:off x="8536488" y="1739692"/>
            <a:ext cx="2339102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主程序（排序程序）的运行结果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197B94-53B3-12E3-7334-AC27105627E8}"/>
              </a:ext>
            </a:extLst>
          </p:cNvPr>
          <p:cNvSpPr txBox="1"/>
          <p:nvPr/>
        </p:nvSpPr>
        <p:spPr>
          <a:xfrm>
            <a:off x="1880992" y="2837807"/>
            <a:ext cx="2116285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4</a:t>
            </a:r>
            <a:r>
              <a:rPr lang="zh-CN" altLang="en-US" sz="1200" b="1" dirty="0"/>
              <a:t>个中断服务程序的运行结果</a:t>
            </a: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1459C307-534C-4918-AAE9-B9B6AA7A73B5}"/>
              </a:ext>
            </a:extLst>
          </p:cNvPr>
          <p:cNvSpPr/>
          <p:nvPr/>
        </p:nvSpPr>
        <p:spPr>
          <a:xfrm>
            <a:off x="827520" y="361413"/>
            <a:ext cx="2211243" cy="904215"/>
          </a:xfrm>
          <a:prstGeom prst="wedgeRoundRectCallout">
            <a:avLst>
              <a:gd name="adj1" fmla="val -59015"/>
              <a:gd name="adj2" fmla="val 101316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300</a:t>
            </a:r>
            <a:r>
              <a:rPr lang="zh-CN" altLang="en-US" sz="1600" b="1" dirty="0"/>
              <a:t>开始的地址存放的是排序的结果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8EA983C0-6294-468B-A8C3-6F2A8EF9E15D}"/>
              </a:ext>
            </a:extLst>
          </p:cNvPr>
          <p:cNvSpPr/>
          <p:nvPr/>
        </p:nvSpPr>
        <p:spPr>
          <a:xfrm>
            <a:off x="775370" y="3816797"/>
            <a:ext cx="2836048" cy="871603"/>
          </a:xfrm>
          <a:prstGeom prst="wedgeRoundRectCallout">
            <a:avLst>
              <a:gd name="adj1" fmla="val -44813"/>
              <a:gd name="adj2" fmla="val -74378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340,350,360,370</a:t>
            </a:r>
            <a:r>
              <a:rPr lang="zh-CN" altLang="en-US" sz="1600" b="1" dirty="0"/>
              <a:t>依次存放中断服务程序的运行结果，即将对应地址的内容</a:t>
            </a:r>
            <a:r>
              <a:rPr lang="en-US" altLang="zh-CN" sz="1600" b="1" dirty="0"/>
              <a:t>+1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779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CFCDB-6677-4694-8D0C-9DFB3AAA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808"/>
            <a:ext cx="10515600" cy="4844482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）要求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请修改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test1.asm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程序，使其实现</a:t>
            </a:r>
            <a:r>
              <a:rPr lang="zh-CN" altLang="en-US" sz="16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升序排序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功能，并能够响应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个中断源的中断请求。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r>
              <a:rPr lang="zh-CN" altLang="en-US" sz="1600" b="1" dirty="0"/>
              <a:t>请分析“支持中断控制的单总线结构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处理器（单级中断</a:t>
            </a:r>
            <a:r>
              <a:rPr lang="en-US" altLang="zh-CN" sz="1600" b="1" dirty="0"/>
              <a:t>+</a:t>
            </a:r>
            <a:r>
              <a:rPr lang="zh-CN" altLang="en-US" sz="1600" b="1" dirty="0"/>
              <a:t>硬布线控制器</a:t>
            </a:r>
            <a:r>
              <a:rPr lang="en-US" altLang="zh-CN" sz="1600" b="1" dirty="0"/>
              <a:t>+5</a:t>
            </a:r>
            <a:r>
              <a:rPr lang="zh-CN" altLang="en-US" sz="1600" b="1" dirty="0"/>
              <a:t>条指令）” 的</a:t>
            </a:r>
            <a:r>
              <a:rPr lang="zh-CN" altLang="en-US" sz="1600" b="1" dirty="0">
                <a:solidFill>
                  <a:srgbClr val="FF0000"/>
                </a:solidFill>
              </a:rPr>
              <a:t>电路原理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包括：数据通路电路、中断逻辑电路、硬布线控制器电路、指令译码器电路、状态机电路、输出函数电路、中断控制信号产生电路、中断控制器电路等。</a:t>
            </a:r>
            <a:endParaRPr lang="en-US" altLang="zh-CN" sz="14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25268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、支持中断的</a:t>
            </a:r>
            <a:r>
              <a:rPr lang="zh-CN" altLang="en-US" sz="4400" b="1" dirty="0"/>
              <a:t>单总线结构 </a:t>
            </a:r>
            <a:r>
              <a:rPr lang="en-US" altLang="zh-CN" sz="4400" b="1" dirty="0"/>
              <a:t>MIPS </a:t>
            </a:r>
            <a:r>
              <a:rPr lang="zh-CN" altLang="en-US" sz="4400" b="1" dirty="0"/>
              <a:t>处理器</a:t>
            </a:r>
            <a:br>
              <a:rPr lang="en-US" altLang="zh-CN" sz="4400" b="1" dirty="0"/>
            </a:br>
            <a:r>
              <a:rPr lang="zh-CN" altLang="en-US" sz="3200" b="1" dirty="0"/>
              <a:t>（单级中断</a:t>
            </a:r>
            <a:r>
              <a:rPr lang="en-US" altLang="zh-CN" sz="3200" b="1" dirty="0"/>
              <a:t>+</a:t>
            </a:r>
            <a:r>
              <a:rPr lang="zh-CN" altLang="en-US" sz="3200" b="1" dirty="0"/>
              <a:t>微程序控制器</a:t>
            </a:r>
            <a:r>
              <a:rPr lang="en-US" altLang="zh-CN" sz="3200" b="1" dirty="0"/>
              <a:t>+5</a:t>
            </a:r>
            <a:r>
              <a:rPr lang="zh-CN" altLang="en-US" sz="3200" b="1" dirty="0"/>
              <a:t>条指令）</a:t>
            </a:r>
            <a:endParaRPr lang="zh-CN" altLang="en-US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）（</a:t>
            </a:r>
            <a:r>
              <a:rPr lang="zh-CN" altLang="en-US" sz="1600" b="1" dirty="0">
                <a:solidFill>
                  <a:srgbClr val="FF0000"/>
                </a:solidFill>
              </a:rPr>
              <a:t>实验五</a:t>
            </a:r>
            <a:r>
              <a:rPr lang="zh-CN" altLang="en-US" sz="1600" b="1" dirty="0"/>
              <a:t>）单总线结构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处理器（微程序控制器、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条指令）的数据通路</a:t>
            </a:r>
            <a:r>
              <a:rPr lang="en-US" altLang="zh-CN" sz="16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6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6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6F67D1-2AB0-DD29-7EDB-CF140CF1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326" y="3555762"/>
            <a:ext cx="2114659" cy="25147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918525-EBE6-173A-6A34-FC1123DA0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84" y="2721125"/>
            <a:ext cx="4571735" cy="3771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EDEFC2-1F86-E0D5-33BC-FF4C166EC5E6}"/>
              </a:ext>
            </a:extLst>
          </p:cNvPr>
          <p:cNvSpPr txBox="1"/>
          <p:nvPr/>
        </p:nvSpPr>
        <p:spPr>
          <a:xfrm>
            <a:off x="9137650" y="3059668"/>
            <a:ext cx="99899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CN" altLang="en-US" b="1" dirty="0"/>
              <a:t>条指令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A10093-E1D5-0E16-EFDC-BD95E9761390}"/>
              </a:ext>
            </a:extLst>
          </p:cNvPr>
          <p:cNvSpPr txBox="1"/>
          <p:nvPr/>
        </p:nvSpPr>
        <p:spPr>
          <a:xfrm>
            <a:off x="3582444" y="5995575"/>
            <a:ext cx="2236510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不支持中断</a:t>
            </a:r>
          </a:p>
        </p:txBody>
      </p:sp>
    </p:spTree>
    <p:extLst>
      <p:ext uri="{BB962C8B-B14F-4D97-AF65-F5344CB8AC3E}">
        <p14:creationId xmlns:p14="http://schemas.microsoft.com/office/powerpoint/2010/main" val="477463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71D658-065B-D144-84DD-D8AB9D083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805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支持中断控制</a:t>
            </a:r>
            <a:r>
              <a:rPr lang="zh-CN" altLang="en-US" sz="1600" b="1" dirty="0"/>
              <a:t>的单总线结构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处理器（单级中断、微程序控制器、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条指令）的数据通路</a:t>
            </a:r>
            <a:r>
              <a:rPr lang="en-US" altLang="zh-CN" sz="16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6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6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9D580B-EB6B-A221-86C1-82162E3E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49" y="885642"/>
            <a:ext cx="8742558" cy="52222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76CC99-7396-7358-CD60-4C16EAC7892A}"/>
              </a:ext>
            </a:extLst>
          </p:cNvPr>
          <p:cNvSpPr/>
          <p:nvPr/>
        </p:nvSpPr>
        <p:spPr>
          <a:xfrm>
            <a:off x="6970735" y="1365337"/>
            <a:ext cx="2586624" cy="36701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E1B9E8-D680-3DA2-DEE6-245A9F336CDE}"/>
              </a:ext>
            </a:extLst>
          </p:cNvPr>
          <p:cNvSpPr txBox="1"/>
          <p:nvPr/>
        </p:nvSpPr>
        <p:spPr>
          <a:xfrm>
            <a:off x="4516657" y="6191949"/>
            <a:ext cx="182614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支持中断</a:t>
            </a:r>
          </a:p>
        </p:txBody>
      </p:sp>
    </p:spTree>
    <p:extLst>
      <p:ext uri="{BB962C8B-B14F-4D97-AF65-F5344CB8AC3E}">
        <p14:creationId xmlns:p14="http://schemas.microsoft.com/office/powerpoint/2010/main" val="36200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92CFF03-E46A-EB60-CEAE-4A15C4991150}"/>
              </a:ext>
            </a:extLst>
          </p:cNvPr>
          <p:cNvGrpSpPr/>
          <p:nvPr/>
        </p:nvGrpSpPr>
        <p:grpSpPr>
          <a:xfrm>
            <a:off x="201763" y="1102172"/>
            <a:ext cx="5458420" cy="4653656"/>
            <a:chOff x="835459" y="3508105"/>
            <a:chExt cx="4366084" cy="346981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36D4150-6D18-8B14-E06E-0AFA79CDE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459" y="3508105"/>
              <a:ext cx="4110626" cy="304477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07FD4F-2FFE-1D18-42DA-718EED31FA57}"/>
                </a:ext>
              </a:extLst>
            </p:cNvPr>
            <p:cNvSpPr txBox="1"/>
            <p:nvPr/>
          </p:nvSpPr>
          <p:spPr>
            <a:xfrm>
              <a:off x="1304719" y="6700921"/>
              <a:ext cx="38968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图</a:t>
              </a:r>
              <a:r>
                <a:rPr lang="en-US" altLang="zh-CN" sz="1200" b="1" dirty="0"/>
                <a:t>6.64    </a:t>
              </a:r>
              <a:r>
                <a:rPr lang="zh-CN" altLang="en-US" sz="1200" b="1" dirty="0"/>
                <a:t>支持中断的单总线结构计算机框图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F0CFBDA-D3BB-D467-CC38-BF616FD8258D}"/>
              </a:ext>
            </a:extLst>
          </p:cNvPr>
          <p:cNvSpPr txBox="1"/>
          <p:nvPr/>
        </p:nvSpPr>
        <p:spPr>
          <a:xfrm>
            <a:off x="7214991" y="269310"/>
            <a:ext cx="3601233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中断逻辑电路（与硬布线控制器</a:t>
            </a:r>
            <a:r>
              <a:rPr lang="zh-CN" altLang="en-US" sz="1600" b="1" dirty="0">
                <a:solidFill>
                  <a:srgbClr val="FF0000"/>
                </a:solidFill>
              </a:rPr>
              <a:t>相同</a:t>
            </a:r>
            <a:r>
              <a:rPr lang="zh-CN" altLang="en-US" sz="1600" b="1" dirty="0"/>
              <a:t>）</a:t>
            </a:r>
            <a:endParaRPr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3D2823-0FC7-F1C9-F239-F8512307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440" y="1008345"/>
            <a:ext cx="3701127" cy="52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30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5E8F6C-3D88-2626-6F10-6DA5BE00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499" y="889348"/>
            <a:ext cx="6602293" cy="58371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5566AB-210D-26FD-D192-9FE6FD9E1BEE}"/>
              </a:ext>
            </a:extLst>
          </p:cNvPr>
          <p:cNvSpPr txBox="1"/>
          <p:nvPr/>
        </p:nvSpPr>
        <p:spPr>
          <a:xfrm>
            <a:off x="4697260" y="270067"/>
            <a:ext cx="477868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中断控制器（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个中断源）（与硬布线控制器</a:t>
            </a:r>
            <a:r>
              <a:rPr lang="zh-CN" altLang="en-US" sz="1600" b="1" dirty="0">
                <a:solidFill>
                  <a:srgbClr val="FF0000"/>
                </a:solidFill>
              </a:rPr>
              <a:t>相同</a:t>
            </a:r>
            <a:r>
              <a:rPr lang="zh-CN" altLang="en-US" sz="1600" b="1" dirty="0"/>
              <a:t>）</a:t>
            </a:r>
            <a:endParaRPr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6133CF-2F8D-092B-5413-7865BF91B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97" y="2329947"/>
            <a:ext cx="2257234" cy="206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87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9DC81A5-7646-07EE-89EB-29C4B720FD45}"/>
              </a:ext>
            </a:extLst>
          </p:cNvPr>
          <p:cNvSpPr txBox="1"/>
          <p:nvPr/>
        </p:nvSpPr>
        <p:spPr>
          <a:xfrm>
            <a:off x="5699344" y="843462"/>
            <a:ext cx="2542782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微程序控制器（支持</a:t>
            </a:r>
            <a:r>
              <a:rPr lang="zh-CN" altLang="en-US" sz="1600" b="1" dirty="0">
                <a:solidFill>
                  <a:srgbClr val="FF0000"/>
                </a:solidFill>
              </a:rPr>
              <a:t>中断</a:t>
            </a:r>
            <a:r>
              <a:rPr lang="zh-CN" altLang="en-US" sz="1600" b="1" dirty="0"/>
              <a:t>）</a:t>
            </a:r>
            <a:endParaRPr lang="zh-CN" altLang="en-US" sz="16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813EB1E-C2EF-510E-DD10-F118049B8835}"/>
              </a:ext>
            </a:extLst>
          </p:cNvPr>
          <p:cNvGrpSpPr/>
          <p:nvPr/>
        </p:nvGrpSpPr>
        <p:grpSpPr>
          <a:xfrm>
            <a:off x="331012" y="2131885"/>
            <a:ext cx="2260716" cy="2594229"/>
            <a:chOff x="537691" y="2586625"/>
            <a:chExt cx="2260716" cy="259422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F7DE784-7BFB-0082-A297-81CE68A87BE5}"/>
                </a:ext>
              </a:extLst>
            </p:cNvPr>
            <p:cNvSpPr txBox="1"/>
            <p:nvPr/>
          </p:nvSpPr>
          <p:spPr>
            <a:xfrm>
              <a:off x="1064358" y="2586625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微程序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+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中断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79B5554-CDCE-0213-8B17-C1CE72A9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691" y="3034444"/>
              <a:ext cx="2260716" cy="214641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02470C9-1720-10CB-EF95-F527B737E149}"/>
                </a:ext>
              </a:extLst>
            </p:cNvPr>
            <p:cNvSpPr txBox="1"/>
            <p:nvPr/>
          </p:nvSpPr>
          <p:spPr>
            <a:xfrm>
              <a:off x="983293" y="387681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控制器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291C4D0-CA6B-C00B-D7E8-476518A7A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19" y="1639572"/>
            <a:ext cx="8648209" cy="327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88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62D8C3-942A-0B9B-B390-63A30BAF1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15" y="2075269"/>
            <a:ext cx="4580032" cy="25280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C5D04-0A0F-A4CA-2632-A479E767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619" y="2349444"/>
            <a:ext cx="3384724" cy="21591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404CD6-93D5-9597-76E4-B5F34830F0CA}"/>
              </a:ext>
            </a:extLst>
          </p:cNvPr>
          <p:cNvSpPr txBox="1"/>
          <p:nvPr/>
        </p:nvSpPr>
        <p:spPr>
          <a:xfrm>
            <a:off x="1155175" y="1736715"/>
            <a:ext cx="344187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（支持中断）微指令格式（</a:t>
            </a:r>
            <a:r>
              <a:rPr lang="zh-CN" altLang="en-US" sz="1600" b="1" dirty="0">
                <a:solidFill>
                  <a:srgbClr val="FF0000"/>
                </a:solidFill>
              </a:rPr>
              <a:t>计数器法</a:t>
            </a:r>
            <a:r>
              <a:rPr lang="zh-CN" altLang="en-US" sz="1600" b="1" dirty="0"/>
              <a:t>）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FEFAA9-3240-D400-62E2-AE32ACB0B8F5}"/>
              </a:ext>
            </a:extLst>
          </p:cNvPr>
          <p:cNvSpPr txBox="1"/>
          <p:nvPr/>
        </p:nvSpPr>
        <p:spPr>
          <a:xfrm>
            <a:off x="7265097" y="1810350"/>
            <a:ext cx="3945698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（不支持中断）微指令格式（下址字段法）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C7315C-E53C-0448-25C3-649BC3125F80}"/>
              </a:ext>
            </a:extLst>
          </p:cNvPr>
          <p:cNvSpPr txBox="1"/>
          <p:nvPr/>
        </p:nvSpPr>
        <p:spPr>
          <a:xfrm>
            <a:off x="1797487" y="5532472"/>
            <a:ext cx="8366227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因为微指令的长度不能超过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位，增加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个中断控制信号后，如果采用</a:t>
            </a:r>
            <a:r>
              <a:rPr lang="zh-CN" altLang="en-US" sz="1400" b="1" dirty="0">
                <a:solidFill>
                  <a:srgbClr val="FF0000"/>
                </a:solidFill>
              </a:rPr>
              <a:t>下址字段法</a:t>
            </a:r>
            <a:r>
              <a:rPr lang="zh-CN" altLang="en-US" sz="1400" b="1" dirty="0"/>
              <a:t>，微指令长度</a:t>
            </a:r>
            <a:r>
              <a:rPr lang="en-US" altLang="zh-CN" sz="1400" b="1" dirty="0"/>
              <a:t>=22</a:t>
            </a:r>
            <a:r>
              <a:rPr lang="zh-CN" altLang="en-US" sz="1400" b="1" dirty="0"/>
              <a:t>（单总线的控制信号）</a:t>
            </a:r>
            <a:r>
              <a:rPr lang="en-US" altLang="zh-CN" sz="1400" b="1" dirty="0"/>
              <a:t>+5</a:t>
            </a:r>
            <a:r>
              <a:rPr lang="zh-CN" altLang="en-US" sz="1400" b="1" dirty="0"/>
              <a:t>（中断控制信号）</a:t>
            </a:r>
            <a:r>
              <a:rPr lang="en-US" altLang="zh-CN" sz="1400" b="1" dirty="0"/>
              <a:t>+3</a:t>
            </a:r>
            <a:r>
              <a:rPr lang="zh-CN" altLang="en-US" sz="1400" b="1" dirty="0"/>
              <a:t>（判别测试）</a:t>
            </a:r>
            <a:r>
              <a:rPr lang="en-US" altLang="zh-CN" sz="1400" b="1" dirty="0"/>
              <a:t>+5</a:t>
            </a:r>
            <a:r>
              <a:rPr lang="zh-CN" altLang="en-US" sz="1400" b="1" dirty="0"/>
              <a:t>（下址字段）</a:t>
            </a:r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35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；因此需要改为</a:t>
            </a:r>
            <a:r>
              <a:rPr lang="zh-CN" altLang="en-US" sz="1400" b="1" dirty="0">
                <a:solidFill>
                  <a:srgbClr val="FF0000"/>
                </a:solidFill>
              </a:rPr>
              <a:t>计数器法</a:t>
            </a:r>
            <a:r>
              <a:rPr lang="zh-CN" altLang="en-US" sz="1400" b="1" dirty="0"/>
              <a:t>，微指令长度</a:t>
            </a:r>
            <a:r>
              <a:rPr lang="en-US" altLang="zh-CN" sz="1400" b="1" dirty="0"/>
              <a:t>=22+5+3=</a:t>
            </a:r>
            <a:r>
              <a:rPr lang="en-US" altLang="zh-CN" sz="1400" b="1" dirty="0">
                <a:solidFill>
                  <a:srgbClr val="FF0000"/>
                </a:solidFill>
              </a:rPr>
              <a:t>30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501A0F-2906-BA5E-9620-E9601B106D4C}"/>
              </a:ext>
            </a:extLst>
          </p:cNvPr>
          <p:cNvSpPr txBox="1"/>
          <p:nvPr/>
        </p:nvSpPr>
        <p:spPr>
          <a:xfrm>
            <a:off x="3670125" y="451268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5</a:t>
            </a:r>
            <a:r>
              <a:rPr lang="zh-CN" altLang="en-US" sz="1600" b="1" dirty="0">
                <a:solidFill>
                  <a:srgbClr val="FF0000"/>
                </a:solidFill>
              </a:rPr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628221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3D0B9D-D411-E0DE-1CA7-B0766E69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17" y="3065745"/>
            <a:ext cx="7719714" cy="33788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739027-BAD7-8416-AEF4-8D93CBD28ED8}"/>
              </a:ext>
            </a:extLst>
          </p:cNvPr>
          <p:cNvSpPr txBox="1"/>
          <p:nvPr/>
        </p:nvSpPr>
        <p:spPr>
          <a:xfrm>
            <a:off x="3866363" y="311801"/>
            <a:ext cx="3620021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指令译码逻辑（与硬布线控制器</a:t>
            </a:r>
            <a:r>
              <a:rPr lang="zh-CN" altLang="en-US" sz="1600" b="1" dirty="0">
                <a:solidFill>
                  <a:srgbClr val="FF0000"/>
                </a:solidFill>
              </a:rPr>
              <a:t>相同</a:t>
            </a:r>
            <a:r>
              <a:rPr lang="zh-CN" altLang="en-US" sz="1600" b="1" dirty="0"/>
              <a:t>）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E76A065-6196-447C-C84B-8683DE4F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3" y="1064322"/>
            <a:ext cx="4708153" cy="13425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623E2D5-D539-06FB-9F9F-3BD2BE3F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642" y="1142196"/>
            <a:ext cx="5490575" cy="106878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E558351-473D-B14B-C425-E84612ADD715}"/>
              </a:ext>
            </a:extLst>
          </p:cNvPr>
          <p:cNvSpPr txBox="1"/>
          <p:nvPr/>
        </p:nvSpPr>
        <p:spPr>
          <a:xfrm>
            <a:off x="4878888" y="4296427"/>
            <a:ext cx="108234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指令译码器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3CBAD78-473B-B388-143F-183136F7EA3D}"/>
              </a:ext>
            </a:extLst>
          </p:cNvPr>
          <p:cNvCxnSpPr/>
          <p:nvPr/>
        </p:nvCxnSpPr>
        <p:spPr>
          <a:xfrm>
            <a:off x="2129425" y="2048005"/>
            <a:ext cx="2392471" cy="2342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26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一、验证实验</a:t>
            </a:r>
          </a:p>
        </p:txBody>
      </p:sp>
    </p:spTree>
    <p:extLst>
      <p:ext uri="{BB962C8B-B14F-4D97-AF65-F5344CB8AC3E}">
        <p14:creationId xmlns:p14="http://schemas.microsoft.com/office/powerpoint/2010/main" val="2585242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E0C7FE8B-FCDA-2FE0-C91C-9157F57F21EE}"/>
              </a:ext>
            </a:extLst>
          </p:cNvPr>
          <p:cNvGrpSpPr/>
          <p:nvPr/>
        </p:nvGrpSpPr>
        <p:grpSpPr>
          <a:xfrm>
            <a:off x="8279704" y="275610"/>
            <a:ext cx="3482297" cy="2477845"/>
            <a:chOff x="7803454" y="668097"/>
            <a:chExt cx="3482297" cy="247784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CF8D762-A324-1496-DA44-4439F05D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9520" y="1401917"/>
              <a:ext cx="3246231" cy="174402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6E89B48-14E4-32CA-BAFF-61BD0BA2D4FB}"/>
                </a:ext>
              </a:extLst>
            </p:cNvPr>
            <p:cNvSpPr txBox="1"/>
            <p:nvPr/>
          </p:nvSpPr>
          <p:spPr>
            <a:xfrm>
              <a:off x="7803454" y="668097"/>
              <a:ext cx="3482297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600" b="1" dirty="0"/>
                <a:t>（不支持中断）微程序入口查找逻辑</a:t>
              </a:r>
              <a:endParaRPr lang="zh-CN" altLang="en-US" sz="1600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1FE0BC-9DA1-3ADC-C846-BF97AA65F8E7}"/>
              </a:ext>
            </a:extLst>
          </p:cNvPr>
          <p:cNvGrpSpPr/>
          <p:nvPr/>
        </p:nvGrpSpPr>
        <p:grpSpPr>
          <a:xfrm>
            <a:off x="690905" y="301711"/>
            <a:ext cx="4137477" cy="3127289"/>
            <a:chOff x="626302" y="730730"/>
            <a:chExt cx="4137477" cy="312728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4739027-BAD7-8416-AEF4-8D93CBD28ED8}"/>
                </a:ext>
              </a:extLst>
            </p:cNvPr>
            <p:cNvSpPr txBox="1"/>
            <p:nvPr/>
          </p:nvSpPr>
          <p:spPr>
            <a:xfrm>
              <a:off x="626302" y="730730"/>
              <a:ext cx="3671546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600" b="1" dirty="0"/>
                <a:t>微程序入口查找逻辑（增加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ERET</a:t>
              </a:r>
              <a:r>
                <a:rPr lang="zh-CN" altLang="en-US" sz="1600" b="1" dirty="0"/>
                <a:t>指令）</a:t>
              </a:r>
              <a:endParaRPr lang="zh-CN" altLang="en-US" sz="1600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FC69507-9EE3-E7FF-F49C-E2A8E50D5442}"/>
                </a:ext>
              </a:extLst>
            </p:cNvPr>
            <p:cNvGrpSpPr/>
            <p:nvPr/>
          </p:nvGrpSpPr>
          <p:grpSpPr>
            <a:xfrm>
              <a:off x="906249" y="1526266"/>
              <a:ext cx="3857530" cy="1976671"/>
              <a:chOff x="906249" y="2440664"/>
              <a:chExt cx="3857530" cy="197667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84DC1E26-B34E-CDE6-D69E-EA4635B00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249" y="2440664"/>
                <a:ext cx="3234553" cy="1976671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7238D05D-5B24-AA91-0883-DFE3D8D9D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6192" y="3136884"/>
                <a:ext cx="717587" cy="584230"/>
              </a:xfrm>
              <a:prstGeom prst="rect">
                <a:avLst/>
              </a:prstGeom>
            </p:spPr>
          </p:pic>
        </p:grp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2FFF1BE-1F0F-F944-BDE6-39D3080AE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9529" y="3419608"/>
              <a:ext cx="0" cy="43841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F3E723AC-8B71-9FB8-ADCB-E7C8F007D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609" y="3648207"/>
            <a:ext cx="3820782" cy="268684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98A1F33-AD93-BE8F-1382-1AA1A8C95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23" y="3787342"/>
            <a:ext cx="3135375" cy="279957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8BBF4A8-10AB-D82F-884D-306C24E21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107" y="1847411"/>
            <a:ext cx="1292157" cy="136238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87DF7B3-A578-AF63-87E6-CAD149390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749" y="3885180"/>
            <a:ext cx="1918101" cy="2212895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3C70C78-2222-1D51-712C-06EEB313FED1}"/>
              </a:ext>
            </a:extLst>
          </p:cNvPr>
          <p:cNvCxnSpPr>
            <a:endCxn id="39" idx="1"/>
          </p:cNvCxnSpPr>
          <p:nvPr/>
        </p:nvCxnSpPr>
        <p:spPr>
          <a:xfrm>
            <a:off x="2787650" y="2266950"/>
            <a:ext cx="6261099" cy="2724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0EA925D4-D198-66A1-A380-2D9E1A2D4B0A}"/>
              </a:ext>
            </a:extLst>
          </p:cNvPr>
          <p:cNvGrpSpPr/>
          <p:nvPr/>
        </p:nvGrpSpPr>
        <p:grpSpPr>
          <a:xfrm>
            <a:off x="147121" y="1060094"/>
            <a:ext cx="5948879" cy="3010040"/>
            <a:chOff x="307816" y="2084334"/>
            <a:chExt cx="5948879" cy="301004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D507084-EF36-7B69-A66E-65404EF156C5}"/>
                </a:ext>
              </a:extLst>
            </p:cNvPr>
            <p:cNvGrpSpPr/>
            <p:nvPr/>
          </p:nvGrpSpPr>
          <p:grpSpPr>
            <a:xfrm>
              <a:off x="307816" y="2084334"/>
              <a:ext cx="5948879" cy="3010040"/>
              <a:chOff x="307816" y="2084334"/>
              <a:chExt cx="5948879" cy="3010040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BFDBD6A-69FB-DCE2-91F2-93F81ACEA84A}"/>
                  </a:ext>
                </a:extLst>
              </p:cNvPr>
              <p:cNvGrpSpPr/>
              <p:nvPr/>
            </p:nvGrpSpPr>
            <p:grpSpPr>
              <a:xfrm>
                <a:off x="307816" y="2084334"/>
                <a:ext cx="5734310" cy="2456351"/>
                <a:chOff x="307816" y="2084334"/>
                <a:chExt cx="5734310" cy="2456351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80FEBEFA-C07C-DC46-7758-2E4B7FCEC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59980" y="2084334"/>
                  <a:ext cx="4623719" cy="2456351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01ECF752-A31C-6399-B81E-01C85529D9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816" y="2274891"/>
                  <a:ext cx="1079555" cy="1044506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1B09F452-8433-CDB6-F505-2CE678916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62571" y="2699062"/>
                  <a:ext cx="1079555" cy="870856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BDC68337-FFEB-0C11-0EF6-FF99D4A56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980" y="2146964"/>
                  <a:ext cx="1079555" cy="704886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D600B6F-915E-53CB-0136-4978A6559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9997" y="4268832"/>
                <a:ext cx="2876698" cy="825542"/>
              </a:xfrm>
              <a:prstGeom prst="rect">
                <a:avLst/>
              </a:prstGeom>
            </p:spPr>
          </p:pic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574CBA8-7850-BEAA-E0E8-0F595F2359D4}"/>
                </a:ext>
              </a:extLst>
            </p:cNvPr>
            <p:cNvSpPr txBox="1"/>
            <p:nvPr/>
          </p:nvSpPr>
          <p:spPr>
            <a:xfrm>
              <a:off x="5029200" y="299599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微地址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D5E2D7D-4931-AEE2-B92A-CB08C4EAFE31}"/>
              </a:ext>
            </a:extLst>
          </p:cNvPr>
          <p:cNvGrpSpPr/>
          <p:nvPr/>
        </p:nvGrpSpPr>
        <p:grpSpPr>
          <a:xfrm>
            <a:off x="6565726" y="1269351"/>
            <a:ext cx="5479153" cy="1586251"/>
            <a:chOff x="5799574" y="1929282"/>
            <a:chExt cx="6338147" cy="223362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ADD870C-9B58-350A-2510-9AC9BC978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5080" y="1929282"/>
              <a:ext cx="5800457" cy="223362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8DE5F0C-3027-F244-E9C2-48156E01F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9574" y="2209387"/>
              <a:ext cx="2292239" cy="111370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C4E5B36-20A8-DE9C-EC79-435A519CF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57511" y="2076031"/>
              <a:ext cx="880210" cy="1247061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A665F64-69F7-E702-8E82-FC9D31DE1B8F}"/>
                </a:ext>
              </a:extLst>
            </p:cNvPr>
            <p:cNvSpPr txBox="1"/>
            <p:nvPr/>
          </p:nvSpPr>
          <p:spPr>
            <a:xfrm>
              <a:off x="11257511" y="2769095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微地址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C8E3B57-CB03-99A4-DE18-7CB247227104}"/>
              </a:ext>
            </a:extLst>
          </p:cNvPr>
          <p:cNvSpPr txBox="1"/>
          <p:nvPr/>
        </p:nvSpPr>
        <p:spPr>
          <a:xfrm>
            <a:off x="592813" y="568698"/>
            <a:ext cx="5663937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判别测试逻辑（增加</a:t>
            </a:r>
            <a:r>
              <a:rPr lang="en-US" altLang="zh-CN" sz="1400" b="1" dirty="0">
                <a:solidFill>
                  <a:srgbClr val="FF0000"/>
                </a:solidFill>
              </a:rPr>
              <a:t>P2</a:t>
            </a:r>
            <a:r>
              <a:rPr lang="zh-CN" altLang="en-US" sz="1400" b="1" dirty="0">
                <a:solidFill>
                  <a:srgbClr val="FF0000"/>
                </a:solidFill>
              </a:rPr>
              <a:t>、</a:t>
            </a:r>
            <a:r>
              <a:rPr lang="en-US" altLang="zh-CN" sz="1400" b="1" dirty="0" err="1">
                <a:solidFill>
                  <a:srgbClr val="FF0000"/>
                </a:solidFill>
              </a:rPr>
              <a:t>IntR</a:t>
            </a:r>
            <a:r>
              <a:rPr lang="zh-CN" altLang="en-US" sz="1400" b="1" dirty="0">
                <a:solidFill>
                  <a:srgbClr val="FF0000"/>
                </a:solidFill>
              </a:rPr>
              <a:t>、中断响应入口、取指阶段微程序入口</a:t>
            </a:r>
            <a:r>
              <a:rPr lang="zh-CN" altLang="en-US" sz="1400" b="1" dirty="0"/>
              <a:t>）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C6CBDD9-328A-B8F9-E225-FC4BEAA72068}"/>
              </a:ext>
            </a:extLst>
          </p:cNvPr>
          <p:cNvSpPr txBox="1"/>
          <p:nvPr/>
        </p:nvSpPr>
        <p:spPr>
          <a:xfrm>
            <a:off x="8141919" y="572432"/>
            <a:ext cx="2948374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（不支持中断）判别测试逻辑</a:t>
            </a:r>
            <a:endParaRPr lang="zh-CN" altLang="en-US" sz="16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BCD1E35-F5DB-7FBC-7588-BBB2C2598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6306" y="3572202"/>
            <a:ext cx="3234894" cy="288843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A988875-6988-6410-BD9E-499FED759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823" y="4232216"/>
            <a:ext cx="4197566" cy="189874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724B3F4-75DE-2956-8F0C-F54C4790D20C}"/>
              </a:ext>
            </a:extLst>
          </p:cNvPr>
          <p:cNvSpPr txBox="1"/>
          <p:nvPr/>
        </p:nvSpPr>
        <p:spPr>
          <a:xfrm>
            <a:off x="3695472" y="3693438"/>
            <a:ext cx="13917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1a=26=S26</a:t>
            </a:r>
            <a:endParaRPr lang="zh-CN" altLang="en-US" b="1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7F1DA78-E6CF-907B-9412-52A5801078B6}"/>
              </a:ext>
            </a:extLst>
          </p:cNvPr>
          <p:cNvCxnSpPr>
            <a:cxnSpLocks/>
          </p:cNvCxnSpPr>
          <p:nvPr/>
        </p:nvCxnSpPr>
        <p:spPr>
          <a:xfrm>
            <a:off x="1409700" y="2422781"/>
            <a:ext cx="2285772" cy="1455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90A7AC2-814B-0A42-EA4F-CAF0CF6DF01B}"/>
              </a:ext>
            </a:extLst>
          </p:cNvPr>
          <p:cNvCxnSpPr>
            <a:cxnSpLocks/>
          </p:cNvCxnSpPr>
          <p:nvPr/>
        </p:nvCxnSpPr>
        <p:spPr>
          <a:xfrm flipH="1" flipV="1">
            <a:off x="4868505" y="4062770"/>
            <a:ext cx="1315669" cy="1118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82EE40FC-5D1F-6D52-8FD6-FCEFA0C223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624" y="3853952"/>
            <a:ext cx="2753629" cy="34155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F5EB0A3-50D6-1B5F-2700-86368A71E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1124" y="3516445"/>
            <a:ext cx="2027297" cy="3164562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91A26E6-482F-0C03-11D5-8666B47E0393}"/>
              </a:ext>
            </a:extLst>
          </p:cNvPr>
          <p:cNvCxnSpPr/>
          <p:nvPr/>
        </p:nvCxnSpPr>
        <p:spPr>
          <a:xfrm>
            <a:off x="2317750" y="2908300"/>
            <a:ext cx="7315200" cy="831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436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D22F11-3F50-818F-6EDF-CC4A2801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4" y="1291004"/>
            <a:ext cx="9699321" cy="4406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7B2B29-CCC3-BE36-8CE0-CC646C9B1830}"/>
              </a:ext>
            </a:extLst>
          </p:cNvPr>
          <p:cNvSpPr txBox="1"/>
          <p:nvPr/>
        </p:nvSpPr>
        <p:spPr>
          <a:xfrm>
            <a:off x="1189973" y="622536"/>
            <a:ext cx="756572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微程序（采用</a:t>
            </a:r>
            <a:r>
              <a:rPr lang="zh-CN" altLang="en-US" sz="1600" b="1" dirty="0">
                <a:solidFill>
                  <a:srgbClr val="FF0000"/>
                </a:solidFill>
              </a:rPr>
              <a:t>计数器法</a:t>
            </a:r>
            <a:r>
              <a:rPr lang="zh-CN" altLang="en-US" sz="1600" b="1" dirty="0"/>
              <a:t>，并且</a:t>
            </a:r>
            <a:r>
              <a:rPr lang="zh-CN" altLang="en-US" sz="1600" b="1" dirty="0">
                <a:solidFill>
                  <a:srgbClr val="FF0000"/>
                </a:solidFill>
              </a:rPr>
              <a:t>增加</a:t>
            </a:r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</a:rPr>
              <a:t>条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ERET</a:t>
            </a:r>
            <a:r>
              <a:rPr lang="zh-CN" altLang="en-US" sz="1600" b="1" dirty="0"/>
              <a:t>指令执行周期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条、</a:t>
            </a:r>
            <a:r>
              <a:rPr lang="en-US" altLang="zh-CN" sz="1600" b="1" dirty="0"/>
              <a:t>INT</a:t>
            </a:r>
            <a:r>
              <a:rPr lang="zh-CN" altLang="en-US" sz="1600" b="1" dirty="0"/>
              <a:t>中断周期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条）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D5C373-0AF1-E098-85B1-60623625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298" y="388851"/>
            <a:ext cx="1047804" cy="621061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588F6A-A3EE-0644-1E20-821AF8BBECAC}"/>
              </a:ext>
            </a:extLst>
          </p:cNvPr>
          <p:cNvSpPr/>
          <p:nvPr/>
        </p:nvSpPr>
        <p:spPr>
          <a:xfrm>
            <a:off x="10421654" y="5885608"/>
            <a:ext cx="983293" cy="6341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5DA4BF6-3A22-33B7-EA0E-D9E9689B9AF2}"/>
              </a:ext>
            </a:extLst>
          </p:cNvPr>
          <p:cNvSpPr/>
          <p:nvPr/>
        </p:nvSpPr>
        <p:spPr>
          <a:xfrm>
            <a:off x="172754" y="5207001"/>
            <a:ext cx="9853896" cy="4966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EB3EFB-720E-F031-DF02-1643CE629440}"/>
              </a:ext>
            </a:extLst>
          </p:cNvPr>
          <p:cNvSpPr txBox="1"/>
          <p:nvPr/>
        </p:nvSpPr>
        <p:spPr>
          <a:xfrm>
            <a:off x="3781245" y="5927687"/>
            <a:ext cx="194476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见教材表</a:t>
            </a:r>
            <a:r>
              <a:rPr lang="en-US" altLang="zh-CN" sz="1400" b="1" dirty="0"/>
              <a:t>6.19</a:t>
            </a:r>
            <a:r>
              <a:rPr lang="zh-CN" altLang="en-US" sz="1400" b="1" dirty="0"/>
              <a:t>、表</a:t>
            </a:r>
            <a:r>
              <a:rPr lang="en-US" altLang="zh-CN" sz="1400" b="1" dirty="0"/>
              <a:t>6.20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79178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94A232-532D-8C1D-AB1B-7EE6CD2C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1374"/>
            <a:ext cx="10515600" cy="576437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1900" b="1" dirty="0"/>
              <a:t>（</a:t>
            </a:r>
            <a:r>
              <a:rPr lang="en-US" altLang="zh-CN" sz="1900" b="1" dirty="0"/>
              <a:t>3</a:t>
            </a:r>
            <a:r>
              <a:rPr lang="zh-CN" altLang="en-US" sz="1900" b="1" dirty="0"/>
              <a:t>）测试程序（</a:t>
            </a:r>
            <a:r>
              <a:rPr lang="zh-CN" altLang="en-US" sz="1900" b="1" dirty="0">
                <a:solidFill>
                  <a:srgbClr val="FF0000"/>
                </a:solidFill>
              </a:rPr>
              <a:t>排序程序</a:t>
            </a:r>
            <a:r>
              <a:rPr lang="zh-CN" altLang="en-US" sz="1900" b="1" dirty="0"/>
              <a:t>，使用</a:t>
            </a:r>
            <a:r>
              <a:rPr lang="en-US" altLang="zh-CN" sz="1900" b="1" dirty="0"/>
              <a:t>5+1</a:t>
            </a:r>
            <a:r>
              <a:rPr lang="zh-CN" altLang="en-US" sz="1900" b="1" dirty="0"/>
              <a:t>条指令：</a:t>
            </a:r>
            <a:r>
              <a:rPr lang="en-US" altLang="zh-CN" sz="1900" b="1" dirty="0" err="1"/>
              <a:t>lw</a:t>
            </a:r>
            <a:r>
              <a:rPr lang="zh-CN" altLang="en-US" sz="1900" b="1" dirty="0"/>
              <a:t>、</a:t>
            </a:r>
            <a:r>
              <a:rPr lang="en-US" altLang="zh-CN" sz="1900" b="1" dirty="0" err="1"/>
              <a:t>sw</a:t>
            </a:r>
            <a:r>
              <a:rPr lang="zh-CN" altLang="en-US" sz="1900" b="1" dirty="0"/>
              <a:t>、</a:t>
            </a:r>
            <a:r>
              <a:rPr lang="en-US" altLang="zh-CN" sz="1900" b="1" dirty="0" err="1"/>
              <a:t>beq</a:t>
            </a:r>
            <a:r>
              <a:rPr lang="zh-CN" altLang="en-US" sz="1900" b="1" dirty="0"/>
              <a:t>、</a:t>
            </a:r>
            <a:r>
              <a:rPr lang="en-US" altLang="zh-CN" sz="1900" b="1" dirty="0" err="1"/>
              <a:t>slt</a:t>
            </a:r>
            <a:r>
              <a:rPr lang="zh-CN" altLang="en-US" sz="1900" b="1" dirty="0"/>
              <a:t>、</a:t>
            </a:r>
            <a:r>
              <a:rPr lang="en-US" altLang="zh-CN" sz="1900" b="1" dirty="0" err="1"/>
              <a:t>addi</a:t>
            </a:r>
            <a:r>
              <a:rPr lang="zh-CN" altLang="en-US" sz="1900" b="1" dirty="0"/>
              <a:t>、</a:t>
            </a:r>
            <a:r>
              <a:rPr lang="en-US" altLang="zh-CN" sz="1900" b="1" dirty="0" err="1">
                <a:solidFill>
                  <a:srgbClr val="FF0000"/>
                </a:solidFill>
              </a:rPr>
              <a:t>eret</a:t>
            </a:r>
            <a:r>
              <a:rPr lang="zh-CN" altLang="en-US" sz="1900" b="1" dirty="0"/>
              <a:t>）</a:t>
            </a:r>
            <a:endParaRPr lang="en-US" altLang="zh-CN" sz="1600" b="1" dirty="0"/>
          </a:p>
          <a:p>
            <a:pPr lvl="1"/>
            <a:endParaRPr lang="en-US" altLang="zh-CN" sz="1200" b="1" i="0" u="none" strike="noStrike" dirty="0"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sz="1400" b="1" i="0" u="none" strike="noStrike" dirty="0">
                <a:effectLst/>
                <a:latin typeface="Arial" panose="020B0604020202020204" pitchFamily="34" charset="0"/>
              </a:rPr>
              <a:t>与硬布线控制器相同</a:t>
            </a:r>
            <a:endParaRPr lang="en-US" altLang="zh-CN" sz="1400" b="1" i="0" u="none" strike="noStrike" dirty="0">
              <a:effectLst/>
              <a:latin typeface="Arial" panose="020B0604020202020204" pitchFamily="34" charset="0"/>
            </a:endParaRPr>
          </a:p>
          <a:p>
            <a:pPr lvl="1"/>
            <a:endParaRPr lang="en-US" altLang="zh-CN" sz="1400" b="1" dirty="0">
              <a:latin typeface="Arial" panose="020B0604020202020204" pitchFamily="34" charset="0"/>
            </a:endParaRPr>
          </a:p>
          <a:p>
            <a:pPr lvl="1"/>
            <a:endParaRPr lang="en-US" altLang="zh-CN" sz="1400" b="1" i="0" u="none" strike="noStrike" dirty="0">
              <a:effectLst/>
              <a:latin typeface="Arial" panose="020B0604020202020204" pitchFamily="34" charset="0"/>
            </a:endParaRPr>
          </a:p>
          <a:p>
            <a:pPr lvl="1"/>
            <a:endParaRPr lang="en-US" altLang="zh-CN" sz="1400" b="1" dirty="0">
              <a:latin typeface="Arial" panose="020B0604020202020204" pitchFamily="34" charset="0"/>
            </a:endParaRPr>
          </a:p>
          <a:p>
            <a:r>
              <a:rPr lang="zh-CN" altLang="en-US" sz="1900" b="1" dirty="0"/>
              <a:t>（</a:t>
            </a:r>
            <a:r>
              <a:rPr lang="en-US" altLang="zh-CN" sz="1900" b="1" dirty="0"/>
              <a:t>4</a:t>
            </a:r>
            <a:r>
              <a:rPr lang="zh-CN" altLang="en-US" sz="1900" b="1" dirty="0"/>
              <a:t>）运行</a:t>
            </a:r>
            <a:r>
              <a:rPr lang="en-US" altLang="zh-CN" sz="1900" b="1" dirty="0"/>
              <a:t>test1.hex</a:t>
            </a:r>
          </a:p>
          <a:p>
            <a:endParaRPr lang="en-US" altLang="zh-CN" sz="1600" b="1" i="0" u="none" strike="noStrike" dirty="0"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sz="1600" b="1" dirty="0"/>
              <a:t>装入程序后，按</a:t>
            </a:r>
            <a:r>
              <a:rPr lang="en-US" altLang="zh-CN" sz="1600" b="1" dirty="0" err="1"/>
              <a:t>Ctrl+K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启动时钟，运行程序</a:t>
            </a:r>
          </a:p>
          <a:p>
            <a:pPr lvl="1"/>
            <a:endParaRPr lang="zh-CN" altLang="en-US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按“</a:t>
            </a:r>
            <a:r>
              <a:rPr lang="en-US" altLang="zh-CN" sz="1600" b="1" dirty="0"/>
              <a:t>IRQ0</a:t>
            </a:r>
            <a:r>
              <a:rPr lang="zh-CN" altLang="en-US" sz="1600" b="1" dirty="0"/>
              <a:t>”，发出中断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请求信号，此时</a:t>
            </a:r>
            <a:r>
              <a:rPr lang="en-US" altLang="zh-CN" sz="1600" b="1" dirty="0"/>
              <a:t>IRQ0</a:t>
            </a:r>
            <a:r>
              <a:rPr lang="zh-CN" altLang="en-US" sz="1600" b="1" dirty="0"/>
              <a:t>灯变红，表示执行中断服务程序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；过一会儿灯灭，表示中断服务程序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执行完毕；每执行一次中断服务程序，</a:t>
            </a:r>
            <a:r>
              <a:rPr lang="en-US" altLang="zh-CN" sz="1600" b="1" dirty="0"/>
              <a:t>RAM</a:t>
            </a:r>
            <a:r>
              <a:rPr lang="zh-CN" altLang="en-US" sz="1600" b="1" dirty="0"/>
              <a:t>的</a:t>
            </a:r>
            <a:r>
              <a:rPr lang="en-US" altLang="zh-CN" sz="1600" b="1" dirty="0"/>
              <a:t>340</a:t>
            </a:r>
            <a:r>
              <a:rPr lang="zh-CN" altLang="en-US" sz="1600" b="1" dirty="0"/>
              <a:t>单元内容加</a:t>
            </a:r>
            <a:r>
              <a:rPr lang="en-US" altLang="zh-CN" sz="1600" b="1" dirty="0"/>
              <a:t>1</a:t>
            </a:r>
          </a:p>
          <a:p>
            <a:pPr lvl="1"/>
            <a:endParaRPr lang="zh-CN" altLang="en-US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同理可以按“</a:t>
            </a:r>
            <a:r>
              <a:rPr lang="en-US" altLang="zh-CN" sz="1600" b="1" dirty="0"/>
              <a:t>IRQ1</a:t>
            </a:r>
            <a:r>
              <a:rPr lang="zh-CN" altLang="en-US" sz="1600" b="1" dirty="0"/>
              <a:t>”、“</a:t>
            </a:r>
            <a:r>
              <a:rPr lang="en-US" altLang="zh-CN" sz="1600" b="1" dirty="0"/>
              <a:t>IRQ2</a:t>
            </a:r>
            <a:r>
              <a:rPr lang="zh-CN" altLang="en-US" sz="1600" b="1" dirty="0"/>
              <a:t>”、</a:t>
            </a:r>
            <a:r>
              <a:rPr lang="en-US" altLang="zh-CN" sz="1600" b="1" dirty="0"/>
              <a:t>”IRQ3</a:t>
            </a:r>
            <a:r>
              <a:rPr lang="zh-CN" altLang="en-US" sz="1600" b="1" dirty="0"/>
              <a:t>”按钮，分别发出中断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、中断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、中断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的请求信号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等排序程序执行完毕，按</a:t>
            </a:r>
            <a:r>
              <a:rPr lang="en-US" altLang="zh-CN" sz="1600" b="1" dirty="0" err="1"/>
              <a:t>Ctrl+K</a:t>
            </a:r>
            <a:r>
              <a:rPr lang="zh-CN" altLang="en-US" sz="1600" b="1" dirty="0"/>
              <a:t>停止时钟，并查看存储器</a:t>
            </a:r>
            <a:r>
              <a:rPr lang="en-US" altLang="zh-CN" sz="1600" b="1" dirty="0"/>
              <a:t>RAM</a:t>
            </a:r>
            <a:r>
              <a:rPr lang="zh-CN" altLang="en-US" sz="1600" b="1" dirty="0"/>
              <a:t>中的内容</a:t>
            </a:r>
            <a:endParaRPr lang="en-US" altLang="zh-CN" sz="1000" b="1" dirty="0"/>
          </a:p>
          <a:p>
            <a:endParaRPr lang="en-US" altLang="zh-CN" sz="1600" b="1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600" b="1" i="0" u="none" strike="noStrike" dirty="0">
              <a:effectLst/>
              <a:latin typeface="Arial" panose="020B0604020202020204" pitchFamily="34" charset="0"/>
            </a:endParaRPr>
          </a:p>
          <a:p>
            <a:endParaRPr lang="zh-CN" altLang="zh-CN" sz="16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B8824C-58A4-1000-281B-8434B06225D9}"/>
              </a:ext>
            </a:extLst>
          </p:cNvPr>
          <p:cNvSpPr txBox="1"/>
          <p:nvPr/>
        </p:nvSpPr>
        <p:spPr>
          <a:xfrm>
            <a:off x="3726493" y="1101939"/>
            <a:ext cx="109700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test1.asm</a:t>
            </a:r>
            <a:endParaRPr lang="zh-CN" altLang="en-US" sz="1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53A5B0E-9827-78DE-BAEB-F769C1D34926}"/>
              </a:ext>
            </a:extLst>
          </p:cNvPr>
          <p:cNvGrpSpPr/>
          <p:nvPr/>
        </p:nvGrpSpPr>
        <p:grpSpPr>
          <a:xfrm>
            <a:off x="3659768" y="5193852"/>
            <a:ext cx="2327467" cy="1409772"/>
            <a:chOff x="4292807" y="4105113"/>
            <a:chExt cx="2327467" cy="14097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0517AEE-FA29-81D6-130B-28E0926C1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7221" y="4279747"/>
              <a:ext cx="2013053" cy="106050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ADE4C3E-1849-8840-4D6E-3F2F844E5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07" y="4105113"/>
              <a:ext cx="374669" cy="1409772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9D0309E-3270-C8DC-73E3-4002E00DF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97" y="5687095"/>
            <a:ext cx="2218530" cy="818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7548B1-A855-4244-7221-F4EB2E861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62" y="5326293"/>
            <a:ext cx="2013054" cy="113714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F1143F1-F532-DC33-6491-1C56516BA587}"/>
              </a:ext>
            </a:extLst>
          </p:cNvPr>
          <p:cNvCxnSpPr/>
          <p:nvPr/>
        </p:nvCxnSpPr>
        <p:spPr>
          <a:xfrm flipH="1">
            <a:off x="1672225" y="3181611"/>
            <a:ext cx="544882" cy="250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48E8A6-35BD-DEE7-7BF9-9A9DA6EF7B92}"/>
              </a:ext>
            </a:extLst>
          </p:cNvPr>
          <p:cNvCxnSpPr/>
          <p:nvPr/>
        </p:nvCxnSpPr>
        <p:spPr>
          <a:xfrm>
            <a:off x="5367403" y="3225452"/>
            <a:ext cx="0" cy="2461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C60DF85-9036-2CDD-804E-62BA85BA510F}"/>
              </a:ext>
            </a:extLst>
          </p:cNvPr>
          <p:cNvCxnSpPr/>
          <p:nvPr/>
        </p:nvCxnSpPr>
        <p:spPr>
          <a:xfrm>
            <a:off x="8661748" y="3181611"/>
            <a:ext cx="544882" cy="2379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845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D5EF2F-33AC-4D50-0300-C09D08CC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11" y="1863354"/>
            <a:ext cx="11114977" cy="15656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EF46B44-7ABE-F110-D51C-4AEB7504DFBB}"/>
              </a:ext>
            </a:extLst>
          </p:cNvPr>
          <p:cNvSpPr/>
          <p:nvPr/>
        </p:nvSpPr>
        <p:spPr>
          <a:xfrm>
            <a:off x="538512" y="1772433"/>
            <a:ext cx="7672300" cy="225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1C04DD-E4D0-7403-5CD8-CC38C31626B1}"/>
              </a:ext>
            </a:extLst>
          </p:cNvPr>
          <p:cNvSpPr/>
          <p:nvPr/>
        </p:nvSpPr>
        <p:spPr>
          <a:xfrm>
            <a:off x="590704" y="2588712"/>
            <a:ext cx="962523" cy="871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9173F1-CF5E-391A-6E70-D2A4F518FF5E}"/>
              </a:ext>
            </a:extLst>
          </p:cNvPr>
          <p:cNvSpPr txBox="1"/>
          <p:nvPr/>
        </p:nvSpPr>
        <p:spPr>
          <a:xfrm>
            <a:off x="8536488" y="1739692"/>
            <a:ext cx="2339102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主程序（排序程序）的运行结果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197B94-53B3-12E3-7334-AC27105627E8}"/>
              </a:ext>
            </a:extLst>
          </p:cNvPr>
          <p:cNvSpPr txBox="1"/>
          <p:nvPr/>
        </p:nvSpPr>
        <p:spPr>
          <a:xfrm>
            <a:off x="1880992" y="2837807"/>
            <a:ext cx="2116285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4</a:t>
            </a:r>
            <a:r>
              <a:rPr lang="zh-CN" altLang="en-US" sz="1200" b="1" dirty="0"/>
              <a:t>个中断服务程序的运行结果</a:t>
            </a:r>
          </a:p>
        </p:txBody>
      </p:sp>
    </p:spTree>
    <p:extLst>
      <p:ext uri="{BB962C8B-B14F-4D97-AF65-F5344CB8AC3E}">
        <p14:creationId xmlns:p14="http://schemas.microsoft.com/office/powerpoint/2010/main" val="4140542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CFCDB-6677-4694-8D0C-9DFB3AAA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808"/>
            <a:ext cx="10515600" cy="4844482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）要求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请分析“支持中断控制的单总线结构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处理器（单级中断</a:t>
            </a:r>
            <a:r>
              <a:rPr lang="en-US" altLang="zh-CN" sz="1600" b="1" dirty="0"/>
              <a:t>+</a:t>
            </a:r>
            <a:r>
              <a:rPr lang="zh-CN" altLang="en-US" sz="1600" b="1" dirty="0"/>
              <a:t>硬布线控制器</a:t>
            </a:r>
            <a:r>
              <a:rPr lang="en-US" altLang="zh-CN" sz="1600" b="1" dirty="0"/>
              <a:t>+5</a:t>
            </a:r>
            <a:r>
              <a:rPr lang="zh-CN" altLang="en-US" sz="1600" b="1" dirty="0"/>
              <a:t>条指令）” 的</a:t>
            </a:r>
            <a:r>
              <a:rPr lang="zh-CN" altLang="en-US" sz="1600" b="1" dirty="0">
                <a:solidFill>
                  <a:srgbClr val="FF0000"/>
                </a:solidFill>
              </a:rPr>
              <a:t>电路原理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包括：数据通路电路、中断逻辑电路、微程序控制器电路、指令译码器电路、微程序入口查找逻辑电路、判别测试逻辑电路、控制存储器中的微程序等。</a:t>
            </a:r>
            <a:endParaRPr lang="en-US" altLang="zh-CN" sz="18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361026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F9B47-31CA-3534-7486-071ED44E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3</a:t>
            </a:r>
            <a:r>
              <a:rPr lang="zh-CN" altLang="en-US" sz="4000" b="1" dirty="0"/>
              <a:t>、支持中断的单周期 </a:t>
            </a:r>
            <a:r>
              <a:rPr lang="en-US" altLang="zh-CN" sz="4000" b="1" dirty="0"/>
              <a:t>MIPS </a:t>
            </a:r>
            <a:r>
              <a:rPr lang="zh-CN" altLang="en-US" sz="4000" b="1" dirty="0"/>
              <a:t>处理器（单级中断）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3803C-D6B0-EAA2-E486-EBE23AF9D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）数据通路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1F2CCA-B68B-7569-7CA1-421CFFF5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09" y="1461222"/>
            <a:ext cx="5213910" cy="53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80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C65BAC-B195-1959-62A4-990B2FBA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90" y="2931464"/>
            <a:ext cx="7565720" cy="3614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3236F8-DAAB-493F-9901-97484A64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09" y="5700064"/>
            <a:ext cx="2892164" cy="1084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86AF01-CF09-4BC6-4F19-B43907852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168" y="390460"/>
            <a:ext cx="4401608" cy="23026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F53B41-F244-6C17-7140-17E83D694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98" y="828915"/>
            <a:ext cx="2741307" cy="12479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F8401E-3D6B-24D0-29A3-3261739A5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973" y="1222657"/>
            <a:ext cx="3304051" cy="7225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86CEA0-79FE-9544-B162-1B35F3B976C0}"/>
              </a:ext>
            </a:extLst>
          </p:cNvPr>
          <p:cNvSpPr txBox="1"/>
          <p:nvPr/>
        </p:nvSpPr>
        <p:spPr>
          <a:xfrm>
            <a:off x="4227534" y="390460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中断逻辑电路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58F0780-47E9-680B-F2DC-723BAF7FA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317" y="4724622"/>
            <a:ext cx="3809522" cy="1742918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0C22517-669E-DA0E-4443-B9193F878D76}"/>
              </a:ext>
            </a:extLst>
          </p:cNvPr>
          <p:cNvCxnSpPr/>
          <p:nvPr/>
        </p:nvCxnSpPr>
        <p:spPr>
          <a:xfrm>
            <a:off x="1885167" y="3429000"/>
            <a:ext cx="5914150" cy="1355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009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85021-5BDD-DE92-910F-D9FD09294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）测试程序：</a:t>
            </a:r>
            <a:r>
              <a:rPr lang="en-US" altLang="zh-CN" sz="1800" b="1" dirty="0">
                <a:solidFill>
                  <a:srgbClr val="FF0000"/>
                </a:solidFill>
              </a:rPr>
              <a:t>test3.asm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EAE909-FEDC-7AF9-7F3A-C70F8397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36" y="1663570"/>
            <a:ext cx="10143995" cy="24308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A4AB3F-97AE-581C-488E-77B7EAAE1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964" y="4703872"/>
            <a:ext cx="6039693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7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D6CAC1-EBD7-A34D-4DD6-FE596F2A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1" y="200416"/>
            <a:ext cx="5902676" cy="58934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86F988-2AAA-3FB4-935D-92C5903B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2" y="281836"/>
            <a:ext cx="3706808" cy="36325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8BD659-BC12-9854-9456-2295655AB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015" y="3319369"/>
            <a:ext cx="3047208" cy="34384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D784A8-2B8B-930D-48A1-3DEAE2497F2C}"/>
              </a:ext>
            </a:extLst>
          </p:cNvPr>
          <p:cNvSpPr txBox="1"/>
          <p:nvPr/>
        </p:nvSpPr>
        <p:spPr>
          <a:xfrm>
            <a:off x="1216283" y="6288252"/>
            <a:ext cx="611898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主程序：</a:t>
            </a:r>
            <a:r>
              <a:rPr lang="en-US" altLang="zh-CN" b="1" dirty="0"/>
              <a:t>10</a:t>
            </a:r>
            <a:r>
              <a:rPr lang="zh-CN" altLang="en-US" b="1" dirty="0"/>
              <a:t>个数降序排序，并将排序结果在</a:t>
            </a:r>
            <a:r>
              <a:rPr lang="en-US" altLang="zh-CN" b="1" dirty="0"/>
              <a:t>LED</a:t>
            </a:r>
            <a:r>
              <a:rPr lang="zh-CN" altLang="en-US" b="1" dirty="0"/>
              <a:t>上显示出来</a:t>
            </a:r>
          </a:p>
        </p:txBody>
      </p:sp>
    </p:spTree>
    <p:extLst>
      <p:ext uri="{BB962C8B-B14F-4D97-AF65-F5344CB8AC3E}">
        <p14:creationId xmlns:p14="http://schemas.microsoft.com/office/powerpoint/2010/main" val="131312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、支持中断的</a:t>
            </a:r>
            <a:r>
              <a:rPr lang="zh-CN" altLang="en-US" sz="4400" b="1" dirty="0"/>
              <a:t>单总线结构 </a:t>
            </a:r>
            <a:r>
              <a:rPr lang="en-US" altLang="zh-CN" sz="4400" b="1" dirty="0"/>
              <a:t>MIPS </a:t>
            </a:r>
            <a:r>
              <a:rPr lang="zh-CN" altLang="en-US" sz="4400" b="1" dirty="0"/>
              <a:t>处理器</a:t>
            </a:r>
            <a:br>
              <a:rPr lang="en-US" altLang="zh-CN" sz="4400" b="1" dirty="0"/>
            </a:br>
            <a:r>
              <a:rPr lang="zh-CN" altLang="en-US" sz="3200" b="1" dirty="0"/>
              <a:t>（单级中断</a:t>
            </a:r>
            <a:r>
              <a:rPr lang="en-US" altLang="zh-CN" sz="3200" b="1" dirty="0"/>
              <a:t>+</a:t>
            </a:r>
            <a:r>
              <a:rPr lang="zh-CN" altLang="en-US" sz="3200" b="1" dirty="0"/>
              <a:t>硬布线控制器</a:t>
            </a:r>
            <a:r>
              <a:rPr lang="en-US" altLang="zh-CN" sz="3200" b="1" dirty="0"/>
              <a:t>+5</a:t>
            </a:r>
            <a:r>
              <a:rPr lang="zh-CN" altLang="en-US" sz="3200" b="1" dirty="0"/>
              <a:t>条指令）</a:t>
            </a:r>
            <a:endParaRPr lang="zh-CN" altLang="en-US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）（</a:t>
            </a:r>
            <a:r>
              <a:rPr lang="zh-CN" altLang="en-US" sz="1600" b="1" dirty="0">
                <a:solidFill>
                  <a:srgbClr val="FF0000"/>
                </a:solidFill>
              </a:rPr>
              <a:t>实验五</a:t>
            </a:r>
            <a:r>
              <a:rPr lang="zh-CN" altLang="en-US" sz="1600" b="1" dirty="0"/>
              <a:t>）单总线结构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处理器（硬布线控制器、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条指令）的数据通路</a:t>
            </a:r>
            <a:r>
              <a:rPr lang="en-US" altLang="zh-CN" sz="16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6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6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ABC447-C03A-46F3-58D6-52E78109B980}"/>
              </a:ext>
            </a:extLst>
          </p:cNvPr>
          <p:cNvGrpSpPr/>
          <p:nvPr/>
        </p:nvGrpSpPr>
        <p:grpSpPr>
          <a:xfrm>
            <a:off x="745301" y="2743201"/>
            <a:ext cx="6832946" cy="3837149"/>
            <a:chOff x="1432010" y="1190833"/>
            <a:chExt cx="8859322" cy="529378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E59458E-AFA5-620E-E62A-606D3BF06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010" y="1267531"/>
              <a:ext cx="8859322" cy="521708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6DD14A8-BFB4-A4B6-DC05-D5837453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4948" y="1190833"/>
              <a:ext cx="3248821" cy="330217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A6F67D1-2AB0-DD29-7EDB-CF140CF1E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326" y="3555762"/>
            <a:ext cx="2114659" cy="25147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8772FA-7A4F-0482-3CFA-3C72AA1593CC}"/>
              </a:ext>
            </a:extLst>
          </p:cNvPr>
          <p:cNvSpPr txBox="1"/>
          <p:nvPr/>
        </p:nvSpPr>
        <p:spPr>
          <a:xfrm>
            <a:off x="9137650" y="3117572"/>
            <a:ext cx="99899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CN" altLang="en-US" b="1" dirty="0"/>
              <a:t>条指令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CEF973-99AE-F7D2-9E24-080BD0B077A2}"/>
              </a:ext>
            </a:extLst>
          </p:cNvPr>
          <p:cNvSpPr txBox="1"/>
          <p:nvPr/>
        </p:nvSpPr>
        <p:spPr>
          <a:xfrm>
            <a:off x="3410940" y="6051169"/>
            <a:ext cx="2236510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不支持中断</a:t>
            </a:r>
          </a:p>
        </p:txBody>
      </p:sp>
    </p:spTree>
    <p:extLst>
      <p:ext uri="{BB962C8B-B14F-4D97-AF65-F5344CB8AC3E}">
        <p14:creationId xmlns:p14="http://schemas.microsoft.com/office/powerpoint/2010/main" val="4219975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A8528C-95BB-3714-3D8D-CCCA055A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19" y="0"/>
            <a:ext cx="601044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DAC017-2C39-AB36-E2E9-36F1BE3A3421}"/>
              </a:ext>
            </a:extLst>
          </p:cNvPr>
          <p:cNvSpPr txBox="1"/>
          <p:nvPr/>
        </p:nvSpPr>
        <p:spPr>
          <a:xfrm>
            <a:off x="3583703" y="2023139"/>
            <a:ext cx="832952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A</a:t>
            </a:r>
            <a:r>
              <a:rPr lang="zh-CN" altLang="en-US" b="1" dirty="0"/>
              <a:t>：先是在</a:t>
            </a:r>
            <a:r>
              <a:rPr lang="en-US" altLang="zh-CN" b="1" dirty="0"/>
              <a:t>LED</a:t>
            </a:r>
            <a:r>
              <a:rPr lang="zh-CN" altLang="en-US" b="1" dirty="0"/>
              <a:t>上显示</a:t>
            </a:r>
            <a:r>
              <a:rPr lang="en-US" altLang="zh-CN" b="1" dirty="0"/>
              <a:t>00001111</a:t>
            </a:r>
            <a:r>
              <a:rPr lang="zh-CN" altLang="en-US" b="1" dirty="0"/>
              <a:t>，延时一会儿，再显示</a:t>
            </a:r>
            <a:r>
              <a:rPr lang="en-US" altLang="zh-CN" b="1" dirty="0"/>
              <a:t>00006666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E5E295-B3C5-DFF8-BEB0-17494200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1" y="4062015"/>
            <a:ext cx="4684733" cy="17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6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57DFF1-2EC7-9AD3-EE75-B8DD828A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0" y="0"/>
            <a:ext cx="627512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2DDC43-C801-AAE2-73A0-BBA7FE5E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673" y="4267272"/>
            <a:ext cx="4374809" cy="17139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837328-503F-345B-D9B8-CC07F9BC94DB}"/>
              </a:ext>
            </a:extLst>
          </p:cNvPr>
          <p:cNvSpPr txBox="1"/>
          <p:nvPr/>
        </p:nvSpPr>
        <p:spPr>
          <a:xfrm>
            <a:off x="3583703" y="2023139"/>
            <a:ext cx="831349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B</a:t>
            </a:r>
            <a:r>
              <a:rPr lang="zh-CN" altLang="en-US" b="1" dirty="0"/>
              <a:t>：先是在</a:t>
            </a:r>
            <a:r>
              <a:rPr lang="en-US" altLang="zh-CN" b="1" dirty="0"/>
              <a:t>LED</a:t>
            </a:r>
            <a:r>
              <a:rPr lang="zh-CN" altLang="en-US" b="1" dirty="0"/>
              <a:t>上显示</a:t>
            </a:r>
            <a:r>
              <a:rPr lang="en-US" altLang="zh-CN" b="1" dirty="0"/>
              <a:t>00002222</a:t>
            </a:r>
            <a:r>
              <a:rPr lang="zh-CN" altLang="en-US" b="1" dirty="0"/>
              <a:t>，延时一会儿，再显示</a:t>
            </a:r>
            <a:r>
              <a:rPr lang="en-US" altLang="zh-CN" b="1" dirty="0"/>
              <a:t>00007777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6966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87129A-6B2F-9C36-4253-94F51A8E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6" y="0"/>
            <a:ext cx="6017172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A86FD4-E225-DC49-05E8-A4FD68B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998" y="4155243"/>
            <a:ext cx="4567989" cy="16936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2D9D42-5267-4472-A64D-1E9B37D41DA7}"/>
              </a:ext>
            </a:extLst>
          </p:cNvPr>
          <p:cNvSpPr txBox="1"/>
          <p:nvPr/>
        </p:nvSpPr>
        <p:spPr>
          <a:xfrm>
            <a:off x="3583703" y="2023139"/>
            <a:ext cx="831670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C</a:t>
            </a:r>
            <a:r>
              <a:rPr lang="zh-CN" altLang="en-US" b="1" dirty="0"/>
              <a:t>：先是在</a:t>
            </a:r>
            <a:r>
              <a:rPr lang="en-US" altLang="zh-CN" b="1" dirty="0"/>
              <a:t>LED</a:t>
            </a:r>
            <a:r>
              <a:rPr lang="zh-CN" altLang="en-US" b="1" dirty="0"/>
              <a:t>上显示</a:t>
            </a:r>
            <a:r>
              <a:rPr lang="en-US" altLang="zh-CN" b="1" dirty="0"/>
              <a:t>00003333</a:t>
            </a:r>
            <a:r>
              <a:rPr lang="zh-CN" altLang="en-US" b="1" dirty="0"/>
              <a:t>，延时一会儿，再显示</a:t>
            </a:r>
            <a:r>
              <a:rPr lang="en-US" altLang="zh-CN" b="1" dirty="0"/>
              <a:t>00008888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39172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A1099A-8BC5-43C1-29C6-0E502AB91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2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）在</a:t>
            </a:r>
            <a:r>
              <a:rPr lang="en-US" altLang="zh-CN" sz="1800" b="1" dirty="0"/>
              <a:t>test3.hex</a:t>
            </a:r>
            <a:r>
              <a:rPr lang="zh-CN" altLang="en-US" sz="1800" b="1" dirty="0"/>
              <a:t>中添加若干个</a:t>
            </a:r>
            <a:r>
              <a:rPr lang="en-US" altLang="zh-CN" sz="1800" b="1" dirty="0"/>
              <a:t>0</a:t>
            </a:r>
            <a:r>
              <a:rPr lang="zh-CN" altLang="en-US" sz="1800" b="1" dirty="0"/>
              <a:t>，目的是使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个中断服务程序的入口地址为：</a:t>
            </a:r>
            <a:r>
              <a:rPr lang="en-US" altLang="zh-CN" sz="1800" b="1" dirty="0">
                <a:solidFill>
                  <a:srgbClr val="FF0000"/>
                </a:solidFill>
              </a:rPr>
              <a:t>100H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200H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300H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7DE360-476D-010F-EAFC-07F16020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7" y="2617939"/>
            <a:ext cx="2299166" cy="38628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B2C5C0-AA46-FD61-D2EC-F17823E1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75" y="2700412"/>
            <a:ext cx="1119825" cy="38628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898B1B-CF4D-2F66-CA8A-33B109201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184" y="2700412"/>
            <a:ext cx="1105368" cy="410853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3904C17-1035-DC50-0066-A8F2B0798883}"/>
              </a:ext>
            </a:extLst>
          </p:cNvPr>
          <p:cNvCxnSpPr/>
          <p:nvPr/>
        </p:nvCxnSpPr>
        <p:spPr>
          <a:xfrm>
            <a:off x="739036" y="5549030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2C773FE-63B1-AD08-A35F-687A90C8EAAA}"/>
              </a:ext>
            </a:extLst>
          </p:cNvPr>
          <p:cNvCxnSpPr/>
          <p:nvPr/>
        </p:nvCxnSpPr>
        <p:spPr>
          <a:xfrm>
            <a:off x="4480142" y="3853841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7A14CCA-AD6E-960A-27AF-B17FC90405B9}"/>
              </a:ext>
            </a:extLst>
          </p:cNvPr>
          <p:cNvCxnSpPr/>
          <p:nvPr/>
        </p:nvCxnSpPr>
        <p:spPr>
          <a:xfrm>
            <a:off x="7379918" y="3490586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68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9FD9A5-20DD-C815-3997-06789D8D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85" y="0"/>
            <a:ext cx="7526726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5908B07-A921-B8F8-9A2E-DCC76358DCE1}"/>
              </a:ext>
            </a:extLst>
          </p:cNvPr>
          <p:cNvCxnSpPr/>
          <p:nvPr/>
        </p:nvCxnSpPr>
        <p:spPr>
          <a:xfrm>
            <a:off x="3889328" y="2198318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DCEC2F7-D59D-3134-AC16-37C05172D653}"/>
              </a:ext>
            </a:extLst>
          </p:cNvPr>
          <p:cNvCxnSpPr/>
          <p:nvPr/>
        </p:nvCxnSpPr>
        <p:spPr>
          <a:xfrm>
            <a:off x="3926906" y="4215008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9117D25-F7E0-5C66-DDD9-0518F8BB44D9}"/>
              </a:ext>
            </a:extLst>
          </p:cNvPr>
          <p:cNvCxnSpPr/>
          <p:nvPr/>
        </p:nvCxnSpPr>
        <p:spPr>
          <a:xfrm>
            <a:off x="3926906" y="6281803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FD4DD47-4DE1-30EF-2CED-2A972798C970}"/>
              </a:ext>
            </a:extLst>
          </p:cNvPr>
          <p:cNvCxnSpPr/>
          <p:nvPr/>
        </p:nvCxnSpPr>
        <p:spPr>
          <a:xfrm>
            <a:off x="3926906" y="156575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234952D-1161-754F-3BA2-591F0C1F94AF}"/>
              </a:ext>
            </a:extLst>
          </p:cNvPr>
          <p:cNvSpPr txBox="1"/>
          <p:nvPr/>
        </p:nvSpPr>
        <p:spPr>
          <a:xfrm>
            <a:off x="1788875" y="53328"/>
            <a:ext cx="13388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主程序入口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D0E884-F756-CE77-D215-3972AA070B54}"/>
              </a:ext>
            </a:extLst>
          </p:cNvPr>
          <p:cNvSpPr txBox="1"/>
          <p:nvPr/>
        </p:nvSpPr>
        <p:spPr>
          <a:xfrm>
            <a:off x="941539" y="2013652"/>
            <a:ext cx="241765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A</a:t>
            </a:r>
            <a:r>
              <a:rPr lang="zh-CN" altLang="en-US" b="1" dirty="0"/>
              <a:t>入口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5FDE38-9653-616C-1951-D9A4A2C8EED2}"/>
              </a:ext>
            </a:extLst>
          </p:cNvPr>
          <p:cNvSpPr txBox="1"/>
          <p:nvPr/>
        </p:nvSpPr>
        <p:spPr>
          <a:xfrm>
            <a:off x="1037572" y="3977200"/>
            <a:ext cx="240161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B</a:t>
            </a:r>
            <a:r>
              <a:rPr lang="zh-CN" altLang="en-US" b="1" dirty="0"/>
              <a:t>入口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610F21-8CE4-E7DE-3D5E-1DCDAB2D2C40}"/>
              </a:ext>
            </a:extLst>
          </p:cNvPr>
          <p:cNvSpPr txBox="1"/>
          <p:nvPr/>
        </p:nvSpPr>
        <p:spPr>
          <a:xfrm>
            <a:off x="1037572" y="6097137"/>
            <a:ext cx="240482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C</a:t>
            </a:r>
            <a:r>
              <a:rPr lang="zh-CN" altLang="en-US" b="1" dirty="0"/>
              <a:t>入口</a:t>
            </a:r>
          </a:p>
        </p:txBody>
      </p:sp>
    </p:spTree>
    <p:extLst>
      <p:ext uri="{BB962C8B-B14F-4D97-AF65-F5344CB8AC3E}">
        <p14:creationId xmlns:p14="http://schemas.microsoft.com/office/powerpoint/2010/main" val="3727944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B2B8-CFDA-8AEA-3F66-15EAB448D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271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）运行</a:t>
            </a:r>
            <a:r>
              <a:rPr lang="en-US" altLang="zh-CN" sz="1800" b="1" dirty="0"/>
              <a:t>test3.hex</a:t>
            </a:r>
          </a:p>
          <a:p>
            <a:endParaRPr lang="en-US" altLang="zh-CN" sz="1800" b="1" dirty="0"/>
          </a:p>
          <a:p>
            <a:pPr lvl="1"/>
            <a:r>
              <a:rPr lang="zh-CN" altLang="en-US" sz="1400" b="1" dirty="0"/>
              <a:t>装入程序后，按</a:t>
            </a:r>
            <a:r>
              <a:rPr lang="en-US" altLang="zh-CN" sz="1400" b="1" dirty="0" err="1"/>
              <a:t>Ctrl+K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启动时钟，运行程序</a:t>
            </a:r>
          </a:p>
          <a:p>
            <a:pPr lvl="1"/>
            <a:endParaRPr lang="zh-CN" altLang="en-US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按中断源</a:t>
            </a:r>
            <a:r>
              <a:rPr lang="en-US" altLang="zh-CN" sz="1400" b="1" dirty="0"/>
              <a:t>IRA</a:t>
            </a:r>
            <a:r>
              <a:rPr lang="zh-CN" altLang="en-US" sz="1400" b="1" dirty="0"/>
              <a:t>的按钮，发出中断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请求信号，此时</a:t>
            </a:r>
            <a:r>
              <a:rPr lang="en-US" altLang="zh-CN" sz="1400" b="1" dirty="0"/>
              <a:t>W1</a:t>
            </a:r>
            <a:r>
              <a:rPr lang="zh-CN" altLang="en-US" sz="1400" b="1" dirty="0"/>
              <a:t>指示灯变红，表示执行中断服务程序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，数码管显示“</a:t>
            </a:r>
            <a:r>
              <a:rPr lang="en-US" altLang="zh-CN" sz="1400" b="1" dirty="0"/>
              <a:t>00001111</a:t>
            </a:r>
            <a:r>
              <a:rPr lang="zh-CN" altLang="en-US" sz="1400" b="1" dirty="0"/>
              <a:t>”；过一会儿数码管显示“</a:t>
            </a:r>
            <a:r>
              <a:rPr lang="en-US" altLang="zh-CN" sz="1400" b="1" dirty="0"/>
              <a:t>00006666</a:t>
            </a:r>
            <a:r>
              <a:rPr lang="zh-CN" altLang="en-US" sz="1400" b="1" dirty="0"/>
              <a:t>”，</a:t>
            </a:r>
            <a:r>
              <a:rPr lang="en-US" altLang="zh-CN" sz="1400" b="1" dirty="0"/>
              <a:t>W1</a:t>
            </a:r>
            <a:r>
              <a:rPr lang="zh-CN" altLang="en-US" sz="1400" b="1" dirty="0"/>
              <a:t>指示灯灭，表示中断服务程序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执行完毕</a:t>
            </a:r>
            <a:endParaRPr lang="en-US" altLang="zh-CN" sz="1400" b="1" dirty="0"/>
          </a:p>
          <a:p>
            <a:pPr lvl="1"/>
            <a:endParaRPr lang="zh-CN" altLang="en-US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同理可以按中断源</a:t>
            </a:r>
            <a:r>
              <a:rPr lang="en-US" altLang="zh-CN" sz="1400" b="1" dirty="0"/>
              <a:t>IRB</a:t>
            </a:r>
            <a:r>
              <a:rPr lang="zh-CN" altLang="en-US" sz="1400" b="1" dirty="0"/>
              <a:t>（数码管先是显示“</a:t>
            </a:r>
            <a:r>
              <a:rPr lang="en-US" altLang="zh-CN" sz="1400" b="1" dirty="0"/>
              <a:t>00002222</a:t>
            </a:r>
            <a:r>
              <a:rPr lang="zh-CN" altLang="en-US" sz="1400" b="1" dirty="0"/>
              <a:t>”，然后显示“</a:t>
            </a:r>
            <a:r>
              <a:rPr lang="en-US" altLang="zh-CN" sz="1400" b="1" dirty="0"/>
              <a:t>00007777</a:t>
            </a:r>
            <a:r>
              <a:rPr lang="zh-CN" altLang="en-US" sz="1400" b="1" dirty="0"/>
              <a:t>”）、中断源</a:t>
            </a:r>
            <a:r>
              <a:rPr lang="en-US" altLang="zh-CN" sz="1400" b="1" dirty="0"/>
              <a:t>IRC</a:t>
            </a:r>
            <a:r>
              <a:rPr lang="zh-CN" altLang="en-US" sz="1400" b="1" dirty="0"/>
              <a:t>的按钮（数码管先是显示“</a:t>
            </a:r>
            <a:r>
              <a:rPr lang="en-US" altLang="zh-CN" sz="1400" b="1" dirty="0"/>
              <a:t>00003333</a:t>
            </a:r>
            <a:r>
              <a:rPr lang="zh-CN" altLang="en-US" sz="1400" b="1" dirty="0"/>
              <a:t>”，然后显示“</a:t>
            </a:r>
            <a:r>
              <a:rPr lang="en-US" altLang="zh-CN" sz="1400" b="1" dirty="0"/>
              <a:t>00008888</a:t>
            </a:r>
            <a:r>
              <a:rPr lang="zh-CN" altLang="en-US" sz="1400" b="1" dirty="0"/>
              <a:t>”）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排序程序执行完毕后，数码管会轮流显示“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81B3E7-A337-A4C4-CD4F-6461B9B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275" y="5065302"/>
            <a:ext cx="2757886" cy="1307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88B22-9018-4CF9-B0BA-43B58DBD4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70" y="5065302"/>
            <a:ext cx="3194188" cy="13699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DC6804-E805-C305-80A0-50E602687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84" y="361827"/>
            <a:ext cx="2439146" cy="10642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D9B3E8-19FE-3E5F-B31D-EAE7AA56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896" y="361827"/>
            <a:ext cx="2427966" cy="118530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6B4A489-8C7D-39FF-10C1-F69FDF34636B}"/>
              </a:ext>
            </a:extLst>
          </p:cNvPr>
          <p:cNvCxnSpPr/>
          <p:nvPr/>
        </p:nvCxnSpPr>
        <p:spPr>
          <a:xfrm flipH="1">
            <a:off x="2066795" y="2104373"/>
            <a:ext cx="933189" cy="3363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92CBF58-81D0-2574-69AF-60E251C50A9C}"/>
              </a:ext>
            </a:extLst>
          </p:cNvPr>
          <p:cNvCxnSpPr/>
          <p:nvPr/>
        </p:nvCxnSpPr>
        <p:spPr>
          <a:xfrm flipH="1">
            <a:off x="3970751" y="2104373"/>
            <a:ext cx="2430049" cy="3294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2C520F5-2D60-B1CC-20D2-8F90887026BF}"/>
              </a:ext>
            </a:extLst>
          </p:cNvPr>
          <p:cNvCxnSpPr/>
          <p:nvPr/>
        </p:nvCxnSpPr>
        <p:spPr>
          <a:xfrm>
            <a:off x="4634630" y="2354893"/>
            <a:ext cx="3657600" cy="3169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47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55F46-388C-C4B4-9E65-0CD95A158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）要求</a:t>
            </a:r>
            <a:endParaRPr lang="en-US" altLang="zh-CN" sz="18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请修改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test3.asm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程序，使其实现</a:t>
            </a:r>
            <a:r>
              <a:rPr lang="zh-CN" altLang="en-US" sz="16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升序排序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功能，并具有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个中断服务程序的功能。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r>
              <a:rPr lang="zh-CN" altLang="en-US" sz="1600" b="1" dirty="0"/>
              <a:t>请分析“支持中断控制的单周期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处理器（单级中断）” 的</a:t>
            </a:r>
            <a:r>
              <a:rPr lang="zh-CN" altLang="en-US" sz="1600" b="1" dirty="0">
                <a:solidFill>
                  <a:srgbClr val="FF0000"/>
                </a:solidFill>
              </a:rPr>
              <a:t>电路原理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包括：数据通路电路、中断逻辑电路、中断按键电路等。</a:t>
            </a:r>
            <a:endParaRPr lang="en-US" altLang="zh-CN" sz="18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097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F9B47-31CA-3534-7486-071ED44E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4</a:t>
            </a:r>
            <a:r>
              <a:rPr lang="zh-CN" altLang="en-US" sz="4000" b="1" dirty="0"/>
              <a:t>、支持中断的单周期 </a:t>
            </a:r>
            <a:r>
              <a:rPr lang="en-US" altLang="zh-CN" sz="4000" b="1" dirty="0"/>
              <a:t>MIPS </a:t>
            </a:r>
            <a:r>
              <a:rPr lang="zh-CN" altLang="en-US" sz="4000" b="1" dirty="0"/>
              <a:t>处理器（多重中断）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3803C-D6B0-EAA2-E486-EBE23AF9D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）数据通路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08EEAA-DDD0-F413-5A63-DD5EC6AD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36" y="1559491"/>
            <a:ext cx="3276254" cy="52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89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E92205-B2FD-4E9E-3EBB-BAD63E0A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542" y="0"/>
            <a:ext cx="798483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4C9E3F-3A32-ED2B-1833-A75A7324A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7" y="5033157"/>
            <a:ext cx="2819793" cy="12384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3318C4-D643-E82E-26B9-942AD5622204}"/>
              </a:ext>
            </a:extLst>
          </p:cNvPr>
          <p:cNvSpPr txBox="1"/>
          <p:nvPr/>
        </p:nvSpPr>
        <p:spPr>
          <a:xfrm>
            <a:off x="1000719" y="421775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中断逻辑电路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775BB6-8371-D092-B440-CADD6EE73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1907128"/>
            <a:ext cx="3102453" cy="13394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B7D144-6CB2-B083-19B0-C17DD1F61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15" y="3918505"/>
            <a:ext cx="3254574" cy="6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9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85021-5BDD-DE92-910F-D9FD09294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）测试程序：</a:t>
            </a:r>
            <a:r>
              <a:rPr lang="en-US" altLang="zh-CN" sz="1800" b="1" dirty="0">
                <a:solidFill>
                  <a:srgbClr val="FF0000"/>
                </a:solidFill>
              </a:rPr>
              <a:t>test4.asm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B42DD4-CEC4-93DA-D89B-56B245BA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55" y="5194430"/>
            <a:ext cx="3305636" cy="11812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979A46-C9EC-BE37-545D-90125445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8164"/>
            <a:ext cx="10350674" cy="25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71D658-065B-D144-84DD-D8AB9D083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805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支持中断控制</a:t>
            </a:r>
            <a:r>
              <a:rPr lang="zh-CN" altLang="en-US" sz="1600" b="1" dirty="0"/>
              <a:t>的单总线结构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处理器（单级中断、硬布线控制器、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条指令）的数据通路</a:t>
            </a:r>
            <a:r>
              <a:rPr lang="en-US" altLang="zh-CN" sz="16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slt</a:t>
            </a:r>
            <a:r>
              <a:rPr lang="en-US" altLang="zh-CN" sz="16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6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,rs,rt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E1B9E8-D680-3DA2-DEE6-245A9F336CDE}"/>
              </a:ext>
            </a:extLst>
          </p:cNvPr>
          <p:cNvSpPr txBox="1"/>
          <p:nvPr/>
        </p:nvSpPr>
        <p:spPr>
          <a:xfrm>
            <a:off x="4516657" y="6191949"/>
            <a:ext cx="182614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支持中断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F7318D-125E-D83C-ED24-82E13193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33" y="819649"/>
            <a:ext cx="8946128" cy="53723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A0F8166-6CAD-C207-7B47-6EB5415973CA}"/>
              </a:ext>
            </a:extLst>
          </p:cNvPr>
          <p:cNvSpPr/>
          <p:nvPr/>
        </p:nvSpPr>
        <p:spPr>
          <a:xfrm>
            <a:off x="7352778" y="1334022"/>
            <a:ext cx="2624203" cy="36889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816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D6CAC1-EBD7-A34D-4DD6-FE596F2A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1" y="200416"/>
            <a:ext cx="5902676" cy="58934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86F988-2AAA-3FB4-935D-92C5903B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2" y="281836"/>
            <a:ext cx="3706808" cy="36325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8BD659-BC12-9854-9456-2295655AB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015" y="3319369"/>
            <a:ext cx="3047208" cy="34384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D784A8-2B8B-930D-48A1-3DEAE2497F2C}"/>
              </a:ext>
            </a:extLst>
          </p:cNvPr>
          <p:cNvSpPr txBox="1"/>
          <p:nvPr/>
        </p:nvSpPr>
        <p:spPr>
          <a:xfrm>
            <a:off x="1216283" y="6288252"/>
            <a:ext cx="611898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主程序：</a:t>
            </a:r>
            <a:r>
              <a:rPr lang="en-US" altLang="zh-CN" b="1" dirty="0"/>
              <a:t>10</a:t>
            </a:r>
            <a:r>
              <a:rPr lang="zh-CN" altLang="en-US" b="1" dirty="0"/>
              <a:t>个数降序排序，并将排序结果在</a:t>
            </a:r>
            <a:r>
              <a:rPr lang="en-US" altLang="zh-CN" b="1" dirty="0"/>
              <a:t>LED</a:t>
            </a:r>
            <a:r>
              <a:rPr lang="zh-CN" altLang="en-US" b="1" dirty="0"/>
              <a:t>上显示出来</a:t>
            </a:r>
          </a:p>
        </p:txBody>
      </p:sp>
    </p:spTree>
    <p:extLst>
      <p:ext uri="{BB962C8B-B14F-4D97-AF65-F5344CB8AC3E}">
        <p14:creationId xmlns:p14="http://schemas.microsoft.com/office/powerpoint/2010/main" val="2428329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2075C0-181A-19DE-4FA9-388184F4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6" y="0"/>
            <a:ext cx="619711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AD461F-8B88-BB51-E174-E997A700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420" y="4415610"/>
            <a:ext cx="3257174" cy="13331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B80A5D-5B6C-9C3A-4568-80AC72535C08}"/>
              </a:ext>
            </a:extLst>
          </p:cNvPr>
          <p:cNvSpPr txBox="1"/>
          <p:nvPr/>
        </p:nvSpPr>
        <p:spPr>
          <a:xfrm>
            <a:off x="3583703" y="2023139"/>
            <a:ext cx="832952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A</a:t>
            </a:r>
            <a:r>
              <a:rPr lang="zh-CN" altLang="en-US" b="1" dirty="0"/>
              <a:t>：先是在</a:t>
            </a:r>
            <a:r>
              <a:rPr lang="en-US" altLang="zh-CN" b="1" dirty="0"/>
              <a:t>LED</a:t>
            </a:r>
            <a:r>
              <a:rPr lang="zh-CN" altLang="en-US" b="1" dirty="0"/>
              <a:t>上显示</a:t>
            </a:r>
            <a:r>
              <a:rPr lang="en-US" altLang="zh-CN" b="1" dirty="0"/>
              <a:t>00001111</a:t>
            </a:r>
            <a:r>
              <a:rPr lang="zh-CN" altLang="en-US" b="1" dirty="0"/>
              <a:t>，延时一会儿，再显示</a:t>
            </a:r>
            <a:r>
              <a:rPr lang="en-US" altLang="zh-CN" b="1" dirty="0"/>
              <a:t>00006666</a:t>
            </a:r>
            <a:endParaRPr lang="zh-CN" altLang="en-US" b="1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FA8415-313C-F298-147C-AF23409A83A7}"/>
              </a:ext>
            </a:extLst>
          </p:cNvPr>
          <p:cNvCxnSpPr/>
          <p:nvPr/>
        </p:nvCxnSpPr>
        <p:spPr>
          <a:xfrm flipH="1">
            <a:off x="1941535" y="895611"/>
            <a:ext cx="4258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FF26F9C-C462-C9E6-6DDF-6F1490FEE847}"/>
              </a:ext>
            </a:extLst>
          </p:cNvPr>
          <p:cNvCxnSpPr/>
          <p:nvPr/>
        </p:nvCxnSpPr>
        <p:spPr>
          <a:xfrm flipH="1">
            <a:off x="4066784" y="5082162"/>
            <a:ext cx="4258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69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5EB984-ED57-A149-75B8-F322B068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5" y="0"/>
            <a:ext cx="6132393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D960B4-F3BA-0386-F1A7-843406C82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62" y="4568470"/>
            <a:ext cx="3855933" cy="16193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2D98FB0-9D4A-14DD-7E39-830DA572C7B3}"/>
              </a:ext>
            </a:extLst>
          </p:cNvPr>
          <p:cNvSpPr txBox="1"/>
          <p:nvPr/>
        </p:nvSpPr>
        <p:spPr>
          <a:xfrm>
            <a:off x="3583703" y="2023139"/>
            <a:ext cx="831349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B</a:t>
            </a:r>
            <a:r>
              <a:rPr lang="zh-CN" altLang="en-US" b="1" dirty="0"/>
              <a:t>：先是在</a:t>
            </a:r>
            <a:r>
              <a:rPr lang="en-US" altLang="zh-CN" b="1" dirty="0"/>
              <a:t>LED</a:t>
            </a:r>
            <a:r>
              <a:rPr lang="zh-CN" altLang="en-US" b="1" dirty="0"/>
              <a:t>上显示</a:t>
            </a:r>
            <a:r>
              <a:rPr lang="en-US" altLang="zh-CN" b="1" dirty="0"/>
              <a:t>00002222</a:t>
            </a:r>
            <a:r>
              <a:rPr lang="zh-CN" altLang="en-US" b="1" dirty="0"/>
              <a:t>，延时一会儿，再显示</a:t>
            </a:r>
            <a:r>
              <a:rPr lang="en-US" altLang="zh-CN" b="1" dirty="0"/>
              <a:t>00007777</a:t>
            </a:r>
            <a:endParaRPr lang="zh-CN" altLang="en-US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A0BBDFB-2432-19BF-6BF7-7E16C8CEB663}"/>
              </a:ext>
            </a:extLst>
          </p:cNvPr>
          <p:cNvCxnSpPr/>
          <p:nvPr/>
        </p:nvCxnSpPr>
        <p:spPr>
          <a:xfrm flipH="1">
            <a:off x="1916483" y="958241"/>
            <a:ext cx="4258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558177A-673C-E624-35A3-F20D6E01C7A5}"/>
              </a:ext>
            </a:extLst>
          </p:cNvPr>
          <p:cNvCxnSpPr/>
          <p:nvPr/>
        </p:nvCxnSpPr>
        <p:spPr>
          <a:xfrm flipH="1">
            <a:off x="4486406" y="5376524"/>
            <a:ext cx="4258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106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59B97F-EE97-6453-C737-72AB5A12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9" y="0"/>
            <a:ext cx="6019965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BEECC8-52CA-36E0-A646-7134719E8CAE}"/>
              </a:ext>
            </a:extLst>
          </p:cNvPr>
          <p:cNvSpPr txBox="1"/>
          <p:nvPr/>
        </p:nvSpPr>
        <p:spPr>
          <a:xfrm>
            <a:off x="3583703" y="2023139"/>
            <a:ext cx="831670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C</a:t>
            </a:r>
            <a:r>
              <a:rPr lang="zh-CN" altLang="en-US" b="1" dirty="0"/>
              <a:t>：先是在</a:t>
            </a:r>
            <a:r>
              <a:rPr lang="en-US" altLang="zh-CN" b="1" dirty="0"/>
              <a:t>LED</a:t>
            </a:r>
            <a:r>
              <a:rPr lang="zh-CN" altLang="en-US" b="1" dirty="0"/>
              <a:t>上显示</a:t>
            </a:r>
            <a:r>
              <a:rPr lang="en-US" altLang="zh-CN" b="1" dirty="0"/>
              <a:t>00003333</a:t>
            </a:r>
            <a:r>
              <a:rPr lang="zh-CN" altLang="en-US" b="1" dirty="0"/>
              <a:t>，延时一会儿，再显示</a:t>
            </a:r>
            <a:r>
              <a:rPr lang="en-US" altLang="zh-CN" b="1" dirty="0"/>
              <a:t>00008888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A86C3F-8FE2-50C7-A4EB-D74FD345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687" y="4107809"/>
            <a:ext cx="4313415" cy="1903852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61CD39A-DDD8-4504-A5FC-AE6BB3BB3A49}"/>
              </a:ext>
            </a:extLst>
          </p:cNvPr>
          <p:cNvCxnSpPr/>
          <p:nvPr/>
        </p:nvCxnSpPr>
        <p:spPr>
          <a:xfrm flipH="1">
            <a:off x="2004165" y="939452"/>
            <a:ext cx="4258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48A6DB-FA7C-621A-4BD0-734904B6EA82}"/>
              </a:ext>
            </a:extLst>
          </p:cNvPr>
          <p:cNvCxnSpPr/>
          <p:nvPr/>
        </p:nvCxnSpPr>
        <p:spPr>
          <a:xfrm flipH="1">
            <a:off x="4217096" y="5063373"/>
            <a:ext cx="4258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4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A1099A-8BC5-43C1-29C6-0E502AB91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2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）在</a:t>
            </a:r>
            <a:r>
              <a:rPr lang="en-US" altLang="zh-CN" sz="1800" b="1" dirty="0"/>
              <a:t>test4.hex</a:t>
            </a:r>
            <a:r>
              <a:rPr lang="zh-CN" altLang="en-US" sz="1800" b="1" dirty="0"/>
              <a:t>中添加若干个</a:t>
            </a:r>
            <a:r>
              <a:rPr lang="en-US" altLang="zh-CN" sz="1800" b="1" dirty="0"/>
              <a:t>0</a:t>
            </a:r>
            <a:r>
              <a:rPr lang="zh-CN" altLang="en-US" sz="1800" b="1" dirty="0"/>
              <a:t>，目的是使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个中断服务程序的入口地址为：</a:t>
            </a:r>
            <a:r>
              <a:rPr lang="en-US" altLang="zh-CN" sz="1800" b="1" dirty="0">
                <a:solidFill>
                  <a:srgbClr val="FF0000"/>
                </a:solidFill>
              </a:rPr>
              <a:t>100H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200H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300H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3904C17-1035-DC50-0066-A8F2B0798883}"/>
              </a:ext>
            </a:extLst>
          </p:cNvPr>
          <p:cNvCxnSpPr/>
          <p:nvPr/>
        </p:nvCxnSpPr>
        <p:spPr>
          <a:xfrm>
            <a:off x="970767" y="3926910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2C773FE-63B1-AD08-A35F-687A90C8EAAA}"/>
              </a:ext>
            </a:extLst>
          </p:cNvPr>
          <p:cNvCxnSpPr/>
          <p:nvPr/>
        </p:nvCxnSpPr>
        <p:spPr>
          <a:xfrm>
            <a:off x="4517720" y="4073046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7A14CCA-AD6E-960A-27AF-B17FC90405B9}"/>
              </a:ext>
            </a:extLst>
          </p:cNvPr>
          <p:cNvCxnSpPr/>
          <p:nvPr/>
        </p:nvCxnSpPr>
        <p:spPr>
          <a:xfrm>
            <a:off x="7899748" y="3784947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6FDF272-CDC7-16B3-4036-3E7FC9D4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05" y="3056350"/>
            <a:ext cx="1057830" cy="35458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9D9CBD-BD8D-FFA0-9124-10FCA303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59" y="2956141"/>
            <a:ext cx="1115323" cy="37565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7EF946-9DE6-A55D-D260-F7CACB87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973" y="2755726"/>
            <a:ext cx="1123148" cy="3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80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9FD9A5-20DD-C815-3997-06789D8D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85" y="0"/>
            <a:ext cx="7526726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5908B07-A921-B8F8-9A2E-DCC76358DCE1}"/>
              </a:ext>
            </a:extLst>
          </p:cNvPr>
          <p:cNvCxnSpPr/>
          <p:nvPr/>
        </p:nvCxnSpPr>
        <p:spPr>
          <a:xfrm>
            <a:off x="3889328" y="2198318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DCEC2F7-D59D-3134-AC16-37C05172D653}"/>
              </a:ext>
            </a:extLst>
          </p:cNvPr>
          <p:cNvCxnSpPr/>
          <p:nvPr/>
        </p:nvCxnSpPr>
        <p:spPr>
          <a:xfrm>
            <a:off x="3926906" y="4215008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9117D25-F7E0-5C66-DDD9-0518F8BB44D9}"/>
              </a:ext>
            </a:extLst>
          </p:cNvPr>
          <p:cNvCxnSpPr/>
          <p:nvPr/>
        </p:nvCxnSpPr>
        <p:spPr>
          <a:xfrm>
            <a:off x="3926906" y="6281803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FD4DD47-4DE1-30EF-2CED-2A972798C970}"/>
              </a:ext>
            </a:extLst>
          </p:cNvPr>
          <p:cNvCxnSpPr/>
          <p:nvPr/>
        </p:nvCxnSpPr>
        <p:spPr>
          <a:xfrm>
            <a:off x="3926906" y="156575"/>
            <a:ext cx="3757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234952D-1161-754F-3BA2-591F0C1F94AF}"/>
              </a:ext>
            </a:extLst>
          </p:cNvPr>
          <p:cNvSpPr txBox="1"/>
          <p:nvPr/>
        </p:nvSpPr>
        <p:spPr>
          <a:xfrm>
            <a:off x="1788875" y="53328"/>
            <a:ext cx="13388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主程序入口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D0E884-F756-CE77-D215-3972AA070B54}"/>
              </a:ext>
            </a:extLst>
          </p:cNvPr>
          <p:cNvSpPr txBox="1"/>
          <p:nvPr/>
        </p:nvSpPr>
        <p:spPr>
          <a:xfrm>
            <a:off x="941539" y="2013652"/>
            <a:ext cx="241765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A</a:t>
            </a:r>
            <a:r>
              <a:rPr lang="zh-CN" altLang="en-US" b="1" dirty="0"/>
              <a:t>入口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5FDE38-9653-616C-1951-D9A4A2C8EED2}"/>
              </a:ext>
            </a:extLst>
          </p:cNvPr>
          <p:cNvSpPr txBox="1"/>
          <p:nvPr/>
        </p:nvSpPr>
        <p:spPr>
          <a:xfrm>
            <a:off x="1037572" y="3977200"/>
            <a:ext cx="240161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B</a:t>
            </a:r>
            <a:r>
              <a:rPr lang="zh-CN" altLang="en-US" b="1" dirty="0"/>
              <a:t>入口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610F21-8CE4-E7DE-3D5E-1DCDAB2D2C40}"/>
              </a:ext>
            </a:extLst>
          </p:cNvPr>
          <p:cNvSpPr txBox="1"/>
          <p:nvPr/>
        </p:nvSpPr>
        <p:spPr>
          <a:xfrm>
            <a:off x="1037572" y="6097137"/>
            <a:ext cx="240482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中断服务子程序</a:t>
            </a:r>
            <a:r>
              <a:rPr lang="en-US" altLang="zh-CN" b="1" dirty="0"/>
              <a:t>C</a:t>
            </a:r>
            <a:r>
              <a:rPr lang="zh-CN" altLang="en-US" b="1" dirty="0"/>
              <a:t>入口</a:t>
            </a:r>
          </a:p>
        </p:txBody>
      </p:sp>
    </p:spTree>
    <p:extLst>
      <p:ext uri="{BB962C8B-B14F-4D97-AF65-F5344CB8AC3E}">
        <p14:creationId xmlns:p14="http://schemas.microsoft.com/office/powerpoint/2010/main" val="4119405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B2B8-CFDA-8AEA-3F66-15EAB448D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872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）运行</a:t>
            </a:r>
            <a:r>
              <a:rPr lang="en-US" altLang="zh-CN" sz="1800" b="1" dirty="0"/>
              <a:t>test4.hex</a:t>
            </a:r>
          </a:p>
          <a:p>
            <a:endParaRPr lang="en-US" altLang="zh-CN" sz="1800" b="1" dirty="0"/>
          </a:p>
          <a:p>
            <a:pPr lvl="1"/>
            <a:r>
              <a:rPr lang="zh-CN" altLang="en-US" sz="1400" b="1" dirty="0"/>
              <a:t>装入程序后，按</a:t>
            </a:r>
            <a:r>
              <a:rPr lang="en-US" altLang="zh-CN" sz="1400" b="1" dirty="0" err="1"/>
              <a:t>Ctrl+K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启动时钟，运行程序</a:t>
            </a:r>
          </a:p>
          <a:p>
            <a:pPr lvl="1"/>
            <a:endParaRPr lang="zh-CN" altLang="en-US" sz="1400" b="1" dirty="0"/>
          </a:p>
          <a:p>
            <a:pPr lvl="1"/>
            <a:r>
              <a:rPr lang="zh-CN" altLang="en-US" sz="1400" b="1" dirty="0"/>
              <a:t>按中断源</a:t>
            </a:r>
            <a:r>
              <a:rPr lang="en-US" altLang="zh-CN" sz="1400" b="1" dirty="0"/>
              <a:t>IRA</a:t>
            </a:r>
            <a:r>
              <a:rPr lang="zh-CN" altLang="en-US" sz="1400" b="1" dirty="0"/>
              <a:t>的按钮，发出中断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请求信号，此时</a:t>
            </a:r>
            <a:r>
              <a:rPr lang="en-US" altLang="zh-CN" sz="1400" b="1" dirty="0"/>
              <a:t>W1</a:t>
            </a:r>
            <a:r>
              <a:rPr lang="zh-CN" altLang="en-US" sz="1400" b="1" dirty="0"/>
              <a:t>指示灯变红，表示执行中断服务程序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，数码管显示“</a:t>
            </a:r>
            <a:r>
              <a:rPr lang="en-US" altLang="zh-CN" sz="1400" b="1" dirty="0"/>
              <a:t>00001111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此时再按中断源</a:t>
            </a:r>
            <a:r>
              <a:rPr lang="en-US" altLang="zh-CN" sz="1400" b="1" dirty="0"/>
              <a:t>IRB</a:t>
            </a:r>
            <a:r>
              <a:rPr lang="zh-CN" altLang="en-US" sz="1400" b="1" dirty="0"/>
              <a:t>的按钮，</a:t>
            </a:r>
            <a:r>
              <a:rPr lang="en-US" altLang="zh-CN" sz="1400" b="1" dirty="0"/>
              <a:t>W2</a:t>
            </a:r>
            <a:r>
              <a:rPr lang="zh-CN" altLang="en-US" sz="1400" b="1" dirty="0"/>
              <a:t>指示灯变红，数码管显示“</a:t>
            </a:r>
            <a:r>
              <a:rPr lang="en-US" altLang="zh-CN" sz="1400" b="1" dirty="0"/>
              <a:t>00002222</a:t>
            </a:r>
            <a:r>
              <a:rPr lang="zh-CN" altLang="en-US" sz="1400" b="1" dirty="0"/>
              <a:t>”，表示</a:t>
            </a:r>
            <a:r>
              <a:rPr lang="en-US" altLang="zh-CN" sz="1400" b="1" dirty="0"/>
              <a:t>IRB</a:t>
            </a:r>
            <a:r>
              <a:rPr lang="zh-CN" altLang="en-US" sz="1400" b="1" dirty="0"/>
              <a:t>可以中断</a:t>
            </a:r>
            <a:r>
              <a:rPr lang="en-US" altLang="zh-CN" sz="1400" b="1" dirty="0"/>
              <a:t>IRA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此时再按中断源</a:t>
            </a:r>
            <a:r>
              <a:rPr lang="en-US" altLang="zh-CN" sz="1400" b="1" dirty="0"/>
              <a:t>IRC</a:t>
            </a:r>
            <a:r>
              <a:rPr lang="zh-CN" altLang="en-US" sz="1400" b="1" dirty="0"/>
              <a:t>的按钮，</a:t>
            </a:r>
            <a:r>
              <a:rPr lang="en-US" altLang="zh-CN" sz="1400" b="1" dirty="0"/>
              <a:t>W3</a:t>
            </a:r>
            <a:r>
              <a:rPr lang="zh-CN" altLang="en-US" sz="1400" b="1" dirty="0"/>
              <a:t>指示灯变红，数码管显示“</a:t>
            </a:r>
            <a:r>
              <a:rPr lang="en-US" altLang="zh-CN" sz="1400" b="1" dirty="0"/>
              <a:t>00003333</a:t>
            </a:r>
            <a:r>
              <a:rPr lang="zh-CN" altLang="en-US" sz="1400" b="1" dirty="0"/>
              <a:t>”，表示</a:t>
            </a:r>
            <a:r>
              <a:rPr lang="en-US" altLang="zh-CN" sz="1400" b="1" dirty="0"/>
              <a:t>IRC</a:t>
            </a:r>
            <a:r>
              <a:rPr lang="zh-CN" altLang="en-US" sz="1400" b="1" dirty="0"/>
              <a:t>可以中断</a:t>
            </a:r>
            <a:r>
              <a:rPr lang="en-US" altLang="zh-CN" sz="1400" b="1" dirty="0"/>
              <a:t>IRB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之后，数码管显示“</a:t>
            </a:r>
            <a:r>
              <a:rPr lang="en-US" altLang="zh-CN" sz="1400" b="1" dirty="0"/>
              <a:t>00008888</a:t>
            </a:r>
            <a:r>
              <a:rPr lang="zh-CN" altLang="en-US" sz="1400" b="1" dirty="0"/>
              <a:t>”，显示“</a:t>
            </a:r>
            <a:r>
              <a:rPr lang="en-US" altLang="zh-CN" sz="1400" b="1" dirty="0"/>
              <a:t>00007777</a:t>
            </a:r>
            <a:r>
              <a:rPr lang="zh-CN" altLang="en-US" sz="1400" b="1" dirty="0"/>
              <a:t>”，显示“</a:t>
            </a:r>
            <a:r>
              <a:rPr lang="en-US" altLang="zh-CN" sz="1400" b="1" dirty="0"/>
              <a:t>00006666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如果是依次按“</a:t>
            </a:r>
            <a:r>
              <a:rPr lang="en-US" altLang="zh-CN" sz="1400" b="1" dirty="0"/>
              <a:t>IRC</a:t>
            </a:r>
            <a:r>
              <a:rPr lang="zh-CN" altLang="en-US" sz="1400" b="1" dirty="0"/>
              <a:t>”、“</a:t>
            </a:r>
            <a:r>
              <a:rPr lang="en-US" altLang="zh-CN" sz="1400" b="1" dirty="0"/>
              <a:t>IRB</a:t>
            </a:r>
            <a:r>
              <a:rPr lang="zh-CN" altLang="en-US" sz="1400" b="1" dirty="0"/>
              <a:t>”、“</a:t>
            </a:r>
            <a:r>
              <a:rPr lang="en-US" altLang="zh-CN" sz="1400" b="1" dirty="0"/>
              <a:t>IRA</a:t>
            </a:r>
            <a:r>
              <a:rPr lang="zh-CN" altLang="en-US" sz="1400" b="1" dirty="0"/>
              <a:t>”，则数码管依次显示“</a:t>
            </a:r>
            <a:r>
              <a:rPr lang="en-US" altLang="zh-CN" sz="1400" b="1" dirty="0"/>
              <a:t>00003333</a:t>
            </a:r>
            <a:r>
              <a:rPr lang="zh-CN" altLang="en-US" sz="1400" b="1" dirty="0"/>
              <a:t>”、“</a:t>
            </a:r>
            <a:r>
              <a:rPr lang="en-US" altLang="zh-CN" sz="1400" b="1" dirty="0"/>
              <a:t>00008888</a:t>
            </a:r>
            <a:r>
              <a:rPr lang="zh-CN" altLang="en-US" sz="1400" b="1" dirty="0"/>
              <a:t>”、“</a:t>
            </a:r>
            <a:r>
              <a:rPr lang="en-US" altLang="zh-CN" sz="1400" b="1" dirty="0"/>
              <a:t>00002222</a:t>
            </a:r>
            <a:r>
              <a:rPr lang="zh-CN" altLang="en-US" sz="1400" b="1" dirty="0"/>
              <a:t>”、“</a:t>
            </a:r>
            <a:r>
              <a:rPr lang="en-US" altLang="zh-CN" sz="1400" b="1" dirty="0"/>
              <a:t>00007777</a:t>
            </a:r>
            <a:r>
              <a:rPr lang="zh-CN" altLang="en-US" sz="1400" b="1" dirty="0"/>
              <a:t>”、“</a:t>
            </a:r>
            <a:r>
              <a:rPr lang="en-US" altLang="zh-CN" sz="1400" b="1" dirty="0"/>
              <a:t>00001111</a:t>
            </a:r>
            <a:r>
              <a:rPr lang="zh-CN" altLang="en-US" sz="1400" b="1" dirty="0"/>
              <a:t>”、“</a:t>
            </a:r>
            <a:r>
              <a:rPr lang="en-US" altLang="zh-CN" sz="1400" b="1" dirty="0"/>
              <a:t>00006666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排序程序执行完毕后，数码管会轮流显示“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A88B22-9018-4CF9-B0BA-43B58DBD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955" y="4990146"/>
            <a:ext cx="3194188" cy="136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82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D54D1197-912F-1A63-1F14-B70FF721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20" y="570687"/>
            <a:ext cx="3772426" cy="509658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61611589-9694-1A2A-98BA-CA537BCC4552}"/>
              </a:ext>
            </a:extLst>
          </p:cNvPr>
          <p:cNvSpPr txBox="1"/>
          <p:nvPr/>
        </p:nvSpPr>
        <p:spPr>
          <a:xfrm>
            <a:off x="1603331" y="1409177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主程序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265FBC5-45A2-6882-BCAD-2FAE8A176880}"/>
              </a:ext>
            </a:extLst>
          </p:cNvPr>
          <p:cNvSpPr txBox="1"/>
          <p:nvPr/>
        </p:nvSpPr>
        <p:spPr>
          <a:xfrm>
            <a:off x="1603331" y="4375758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主程序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A0020C8-275F-6686-5161-C47C9EEF07E0}"/>
              </a:ext>
            </a:extLst>
          </p:cNvPr>
          <p:cNvSpPr txBox="1"/>
          <p:nvPr/>
        </p:nvSpPr>
        <p:spPr>
          <a:xfrm>
            <a:off x="2948132" y="241464"/>
            <a:ext cx="194636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IRA</a:t>
            </a:r>
            <a:r>
              <a:rPr lang="zh-CN" altLang="en-US" sz="1600" b="1" dirty="0"/>
              <a:t>中断服务主程序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59AF10A-51CD-C390-3D09-90B3DF5CF91A}"/>
              </a:ext>
            </a:extLst>
          </p:cNvPr>
          <p:cNvSpPr txBox="1"/>
          <p:nvPr/>
        </p:nvSpPr>
        <p:spPr>
          <a:xfrm>
            <a:off x="5597704" y="2561572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00003333</a:t>
            </a:r>
            <a:r>
              <a:rPr lang="zh-CN" altLang="en-US" sz="1400" b="1" dirty="0"/>
              <a:t>”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8FDAD46-ED50-711D-3F26-1CA79FDB2734}"/>
              </a:ext>
            </a:extLst>
          </p:cNvPr>
          <p:cNvSpPr txBox="1"/>
          <p:nvPr/>
        </p:nvSpPr>
        <p:spPr>
          <a:xfrm>
            <a:off x="5691946" y="3426312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00008888</a:t>
            </a:r>
            <a:r>
              <a:rPr lang="zh-CN" altLang="en-US" sz="1400" b="1" dirty="0"/>
              <a:t>”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758E745-6CE1-F079-2AC2-4BD743461EE4}"/>
              </a:ext>
            </a:extLst>
          </p:cNvPr>
          <p:cNvSpPr txBox="1"/>
          <p:nvPr/>
        </p:nvSpPr>
        <p:spPr>
          <a:xfrm>
            <a:off x="4064675" y="1255288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00001111</a:t>
            </a:r>
            <a:r>
              <a:rPr lang="zh-CN" altLang="en-US" sz="1400" b="1" dirty="0"/>
              <a:t>”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90433E3-1164-1394-DE9E-DAC2481FE78B}"/>
              </a:ext>
            </a:extLst>
          </p:cNvPr>
          <p:cNvSpPr txBox="1"/>
          <p:nvPr/>
        </p:nvSpPr>
        <p:spPr>
          <a:xfrm>
            <a:off x="5275205" y="1672786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00002222</a:t>
            </a:r>
            <a:r>
              <a:rPr lang="zh-CN" altLang="en-US" sz="1400" b="1" dirty="0"/>
              <a:t>”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5AF59DF-CB37-7D20-B8F8-1BA30660EB4B}"/>
              </a:ext>
            </a:extLst>
          </p:cNvPr>
          <p:cNvSpPr txBox="1"/>
          <p:nvPr/>
        </p:nvSpPr>
        <p:spPr>
          <a:xfrm>
            <a:off x="5368357" y="4591201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00007777</a:t>
            </a:r>
            <a:r>
              <a:rPr lang="zh-CN" altLang="en-US" sz="1400" b="1" dirty="0"/>
              <a:t>”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729398-FFD9-A5A8-5128-14059CDCB940}"/>
              </a:ext>
            </a:extLst>
          </p:cNvPr>
          <p:cNvSpPr txBox="1"/>
          <p:nvPr/>
        </p:nvSpPr>
        <p:spPr>
          <a:xfrm>
            <a:off x="3651337" y="5159885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00006666</a:t>
            </a:r>
            <a:r>
              <a:rPr lang="zh-CN" altLang="en-US" sz="1400" b="1" dirty="0"/>
              <a:t>”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D13CED4-5AA4-7144-F071-DDACE40EE8C3}"/>
              </a:ext>
            </a:extLst>
          </p:cNvPr>
          <p:cNvCxnSpPr/>
          <p:nvPr/>
        </p:nvCxnSpPr>
        <p:spPr>
          <a:xfrm flipV="1">
            <a:off x="3751545" y="1563065"/>
            <a:ext cx="551145" cy="735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6B8C639-D7CC-1BBA-6C8F-DD35B1CA3904}"/>
              </a:ext>
            </a:extLst>
          </p:cNvPr>
          <p:cNvCxnSpPr>
            <a:cxnSpLocks/>
          </p:cNvCxnSpPr>
          <p:nvPr/>
        </p:nvCxnSpPr>
        <p:spPr>
          <a:xfrm flipV="1">
            <a:off x="4530803" y="1823972"/>
            <a:ext cx="727393" cy="636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8B3AC66-24DD-8427-3BAD-5AD0BE8C3268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5131517" y="2715461"/>
            <a:ext cx="466187" cy="43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4805DAD-F0C3-B3CD-2929-1073A8FFF006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131517" y="3515087"/>
            <a:ext cx="560429" cy="65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5B0B116-5C7A-BCA9-EFBA-1C00C83B0BAF}"/>
              </a:ext>
            </a:extLst>
          </p:cNvPr>
          <p:cNvCxnSpPr>
            <a:cxnSpLocks/>
          </p:cNvCxnSpPr>
          <p:nvPr/>
        </p:nvCxnSpPr>
        <p:spPr>
          <a:xfrm>
            <a:off x="4624520" y="3770600"/>
            <a:ext cx="740090" cy="820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7E809E1-DCC0-FEDF-4DA6-FDB4EB9BB1D7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3805733" y="4050447"/>
            <a:ext cx="861267" cy="1109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6A5DE724-4682-AFDC-507E-C4EC4B781397}"/>
              </a:ext>
            </a:extLst>
          </p:cNvPr>
          <p:cNvSpPr txBox="1"/>
          <p:nvPr/>
        </p:nvSpPr>
        <p:spPr>
          <a:xfrm>
            <a:off x="5682662" y="228899"/>
            <a:ext cx="193193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IRB</a:t>
            </a:r>
            <a:r>
              <a:rPr lang="zh-CN" altLang="en-US" sz="1600" b="1" dirty="0"/>
              <a:t>中断服务主程序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FA0CD1A-5091-6CC3-FF75-02B392ADFA2E}"/>
              </a:ext>
            </a:extLst>
          </p:cNvPr>
          <p:cNvSpPr txBox="1"/>
          <p:nvPr/>
        </p:nvSpPr>
        <p:spPr>
          <a:xfrm>
            <a:off x="8335731" y="2095718"/>
            <a:ext cx="193674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IRC</a:t>
            </a:r>
            <a:r>
              <a:rPr lang="zh-CN" altLang="en-US" sz="1600" b="1" dirty="0"/>
              <a:t>中断服务主程序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35E0C4D-FE1D-0198-37B3-3BB3A15D5B1E}"/>
              </a:ext>
            </a:extLst>
          </p:cNvPr>
          <p:cNvCxnSpPr/>
          <p:nvPr/>
        </p:nvCxnSpPr>
        <p:spPr>
          <a:xfrm flipV="1">
            <a:off x="3651337" y="567453"/>
            <a:ext cx="100208" cy="1468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BFAFF324-1E5E-733F-AE9D-6F6AC49AB69B}"/>
              </a:ext>
            </a:extLst>
          </p:cNvPr>
          <p:cNvCxnSpPr/>
          <p:nvPr/>
        </p:nvCxnSpPr>
        <p:spPr>
          <a:xfrm flipV="1">
            <a:off x="4472195" y="580018"/>
            <a:ext cx="1228325" cy="155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D2F9D5E5-1044-656D-9A8A-FD955A960F0F}"/>
              </a:ext>
            </a:extLst>
          </p:cNvPr>
          <p:cNvCxnSpPr/>
          <p:nvPr/>
        </p:nvCxnSpPr>
        <p:spPr>
          <a:xfrm>
            <a:off x="5131517" y="2253795"/>
            <a:ext cx="3147528" cy="11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F750B77-281C-A751-0DA3-9467B9F2283F}"/>
              </a:ext>
            </a:extLst>
          </p:cNvPr>
          <p:cNvSpPr txBox="1"/>
          <p:nvPr/>
        </p:nvSpPr>
        <p:spPr>
          <a:xfrm>
            <a:off x="3736322" y="6188655"/>
            <a:ext cx="35702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多重中断的程序执行流程</a:t>
            </a:r>
          </a:p>
        </p:txBody>
      </p:sp>
    </p:spTree>
    <p:extLst>
      <p:ext uri="{BB962C8B-B14F-4D97-AF65-F5344CB8AC3E}">
        <p14:creationId xmlns:p14="http://schemas.microsoft.com/office/powerpoint/2010/main" val="709544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4C310815-1F5F-FF47-5D52-ECD23ECC2F91}"/>
              </a:ext>
            </a:extLst>
          </p:cNvPr>
          <p:cNvGrpSpPr/>
          <p:nvPr/>
        </p:nvGrpSpPr>
        <p:grpSpPr>
          <a:xfrm>
            <a:off x="3945699" y="1014608"/>
            <a:ext cx="651353" cy="5029200"/>
            <a:chOff x="3945699" y="1014608"/>
            <a:chExt cx="651353" cy="5029200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729423CA-24A1-9C94-5D02-B2019D1E4E8E}"/>
                </a:ext>
              </a:extLst>
            </p:cNvPr>
            <p:cNvCxnSpPr/>
            <p:nvPr/>
          </p:nvCxnSpPr>
          <p:spPr>
            <a:xfrm>
              <a:off x="3945699" y="1014608"/>
              <a:ext cx="0" cy="776614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17FA1950-77BA-E623-EDE1-5C6FE8DCF5E1}"/>
                </a:ext>
              </a:extLst>
            </p:cNvPr>
            <p:cNvCxnSpPr/>
            <p:nvPr/>
          </p:nvCxnSpPr>
          <p:spPr>
            <a:xfrm flipV="1">
              <a:off x="3983277" y="1446756"/>
              <a:ext cx="613775" cy="37578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4E6A9EF-BBA3-9A42-EA66-ACCB012571C2}"/>
                </a:ext>
              </a:extLst>
            </p:cNvPr>
            <p:cNvCxnSpPr/>
            <p:nvPr/>
          </p:nvCxnSpPr>
          <p:spPr>
            <a:xfrm>
              <a:off x="4597052" y="1465545"/>
              <a:ext cx="0" cy="964504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C8F4C44-3861-A412-BB1A-B5F4ECBB166B}"/>
                </a:ext>
              </a:extLst>
            </p:cNvPr>
            <p:cNvCxnSpPr/>
            <p:nvPr/>
          </p:nvCxnSpPr>
          <p:spPr>
            <a:xfrm flipH="1" flipV="1">
              <a:off x="3945699" y="2098110"/>
              <a:ext cx="651353" cy="382043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F00AB8C-ABBB-AAB1-4FE9-0159C2250F5C}"/>
                </a:ext>
              </a:extLst>
            </p:cNvPr>
            <p:cNvCxnSpPr/>
            <p:nvPr/>
          </p:nvCxnSpPr>
          <p:spPr>
            <a:xfrm>
              <a:off x="3983277" y="2154477"/>
              <a:ext cx="0" cy="1033397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F521FA0-A273-8B1B-C42D-DE8D296009C5}"/>
                </a:ext>
              </a:extLst>
            </p:cNvPr>
            <p:cNvCxnSpPr/>
            <p:nvPr/>
          </p:nvCxnSpPr>
          <p:spPr>
            <a:xfrm flipV="1">
              <a:off x="3983277" y="2774515"/>
              <a:ext cx="613775" cy="43841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A203BBE-CF65-F284-E643-8AE6E49B2D76}"/>
                </a:ext>
              </a:extLst>
            </p:cNvPr>
            <p:cNvCxnSpPr/>
            <p:nvPr/>
          </p:nvCxnSpPr>
          <p:spPr>
            <a:xfrm>
              <a:off x="4597052" y="2818356"/>
              <a:ext cx="0" cy="95197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1DF332E-4270-A662-424D-21A98241EA17}"/>
                </a:ext>
              </a:extLst>
            </p:cNvPr>
            <p:cNvCxnSpPr/>
            <p:nvPr/>
          </p:nvCxnSpPr>
          <p:spPr>
            <a:xfrm flipH="1" flipV="1">
              <a:off x="3983277" y="3369501"/>
              <a:ext cx="613775" cy="43214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0C7EADF-362A-71D6-727A-CB56AD4545D9}"/>
                </a:ext>
              </a:extLst>
            </p:cNvPr>
            <p:cNvCxnSpPr/>
            <p:nvPr/>
          </p:nvCxnSpPr>
          <p:spPr>
            <a:xfrm>
              <a:off x="3983277" y="3429000"/>
              <a:ext cx="0" cy="1042792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34C5298-475C-DF38-D778-116354F4C003}"/>
                </a:ext>
              </a:extLst>
            </p:cNvPr>
            <p:cNvCxnSpPr/>
            <p:nvPr/>
          </p:nvCxnSpPr>
          <p:spPr>
            <a:xfrm flipV="1">
              <a:off x="3983277" y="4014592"/>
              <a:ext cx="613775" cy="444674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DE835556-C74B-33F8-9313-A69D44917AAF}"/>
                </a:ext>
              </a:extLst>
            </p:cNvPr>
            <p:cNvCxnSpPr/>
            <p:nvPr/>
          </p:nvCxnSpPr>
          <p:spPr>
            <a:xfrm>
              <a:off x="4597052" y="4052170"/>
              <a:ext cx="0" cy="113360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545D7C-234C-F336-7D5E-FFD844108E59}"/>
                </a:ext>
              </a:extLst>
            </p:cNvPr>
            <p:cNvCxnSpPr/>
            <p:nvPr/>
          </p:nvCxnSpPr>
          <p:spPr>
            <a:xfrm flipH="1" flipV="1">
              <a:off x="3983277" y="4722312"/>
              <a:ext cx="613775" cy="49477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8EEC818-D183-19D0-B11F-7491013019E3}"/>
                </a:ext>
              </a:extLst>
            </p:cNvPr>
            <p:cNvCxnSpPr/>
            <p:nvPr/>
          </p:nvCxnSpPr>
          <p:spPr>
            <a:xfrm>
              <a:off x="3983277" y="4803732"/>
              <a:ext cx="0" cy="1240076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EC95FC8-271F-AC75-F34C-401B54C3F35A}"/>
              </a:ext>
            </a:extLst>
          </p:cNvPr>
          <p:cNvSpPr txBox="1"/>
          <p:nvPr/>
        </p:nvSpPr>
        <p:spPr>
          <a:xfrm>
            <a:off x="2799226" y="1160660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主程序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282F3C0-AF01-ABBB-F51A-0A7C9F99042E}"/>
              </a:ext>
            </a:extLst>
          </p:cNvPr>
          <p:cNvSpPr txBox="1"/>
          <p:nvPr/>
        </p:nvSpPr>
        <p:spPr>
          <a:xfrm>
            <a:off x="7659326" y="1714993"/>
            <a:ext cx="194636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IRA</a:t>
            </a:r>
            <a:r>
              <a:rPr lang="zh-CN" altLang="en-US" sz="1600" b="1" dirty="0"/>
              <a:t>中断服务主程序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E81521A-A822-B8B3-8D70-FE9271C07FD8}"/>
              </a:ext>
            </a:extLst>
          </p:cNvPr>
          <p:cNvSpPr txBox="1"/>
          <p:nvPr/>
        </p:nvSpPr>
        <p:spPr>
          <a:xfrm>
            <a:off x="4876620" y="4236929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00003333</a:t>
            </a:r>
            <a:r>
              <a:rPr lang="zh-CN" altLang="en-US" sz="1400" b="1" dirty="0"/>
              <a:t>”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F5AF76E-58FA-CABC-09E6-0CA62FA6FAEE}"/>
              </a:ext>
            </a:extLst>
          </p:cNvPr>
          <p:cNvSpPr txBox="1"/>
          <p:nvPr/>
        </p:nvSpPr>
        <p:spPr>
          <a:xfrm>
            <a:off x="4876620" y="4815812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00008888</a:t>
            </a:r>
            <a:r>
              <a:rPr lang="zh-CN" altLang="en-US" sz="1400" b="1" dirty="0"/>
              <a:t>”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A890157-267A-BC40-552E-26196407D0ED}"/>
              </a:ext>
            </a:extLst>
          </p:cNvPr>
          <p:cNvSpPr txBox="1"/>
          <p:nvPr/>
        </p:nvSpPr>
        <p:spPr>
          <a:xfrm>
            <a:off x="4836954" y="1520058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00001111</a:t>
            </a:r>
            <a:r>
              <a:rPr lang="zh-CN" altLang="en-US" sz="1400" b="1" dirty="0"/>
              <a:t>”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7F3DC61-098D-7D71-21E8-1502ADF1B452}"/>
              </a:ext>
            </a:extLst>
          </p:cNvPr>
          <p:cNvSpPr txBox="1"/>
          <p:nvPr/>
        </p:nvSpPr>
        <p:spPr>
          <a:xfrm>
            <a:off x="4836954" y="2849485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00002222</a:t>
            </a:r>
            <a:r>
              <a:rPr lang="zh-CN" altLang="en-US" sz="1400" b="1" dirty="0"/>
              <a:t>”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8431993-ECDE-51A3-94BE-34FA0EBF2B47}"/>
              </a:ext>
            </a:extLst>
          </p:cNvPr>
          <p:cNvSpPr txBox="1"/>
          <p:nvPr/>
        </p:nvSpPr>
        <p:spPr>
          <a:xfrm>
            <a:off x="4876620" y="3424482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00007777</a:t>
            </a:r>
            <a:r>
              <a:rPr lang="zh-CN" altLang="en-US" sz="1400" b="1" dirty="0"/>
              <a:t>”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24A51DE-FC10-A66F-06BB-A88710CF5055}"/>
              </a:ext>
            </a:extLst>
          </p:cNvPr>
          <p:cNvSpPr txBox="1"/>
          <p:nvPr/>
        </p:nvSpPr>
        <p:spPr>
          <a:xfrm>
            <a:off x="4836954" y="2033152"/>
            <a:ext cx="203132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数码管显示“</a:t>
            </a:r>
            <a:r>
              <a:rPr lang="en-US" altLang="zh-CN" sz="1400" b="1" dirty="0"/>
              <a:t>00006666</a:t>
            </a:r>
            <a:r>
              <a:rPr lang="zh-CN" altLang="en-US" sz="1400" b="1" dirty="0"/>
              <a:t>”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B9C37DD-5A86-0A40-C895-7E425DA0D885}"/>
              </a:ext>
            </a:extLst>
          </p:cNvPr>
          <p:cNvSpPr txBox="1"/>
          <p:nvPr/>
        </p:nvSpPr>
        <p:spPr>
          <a:xfrm>
            <a:off x="7724405" y="3085928"/>
            <a:ext cx="193193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IRB</a:t>
            </a:r>
            <a:r>
              <a:rPr lang="zh-CN" altLang="en-US" sz="1600" b="1" dirty="0"/>
              <a:t>中断服务主程序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8AA084E-E28C-D46F-D7C9-EBEFDF02DE35}"/>
              </a:ext>
            </a:extLst>
          </p:cNvPr>
          <p:cNvSpPr txBox="1"/>
          <p:nvPr/>
        </p:nvSpPr>
        <p:spPr>
          <a:xfrm>
            <a:off x="7659326" y="4544706"/>
            <a:ext cx="193674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IRC</a:t>
            </a:r>
            <a:r>
              <a:rPr lang="zh-CN" altLang="en-US" sz="1600" b="1" dirty="0"/>
              <a:t>中断服务主程序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60510D7-3A0A-C2AF-7BC2-0814049558B4}"/>
              </a:ext>
            </a:extLst>
          </p:cNvPr>
          <p:cNvSpPr txBox="1"/>
          <p:nvPr/>
        </p:nvSpPr>
        <p:spPr>
          <a:xfrm>
            <a:off x="2799226" y="5408098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主程序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0595247-DE9F-0980-96FD-9E1A30E2C27D}"/>
              </a:ext>
            </a:extLst>
          </p:cNvPr>
          <p:cNvCxnSpPr/>
          <p:nvPr/>
        </p:nvCxnSpPr>
        <p:spPr>
          <a:xfrm>
            <a:off x="4690997" y="1947797"/>
            <a:ext cx="29683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884B149-9942-FDE0-EBFC-281016F446C2}"/>
              </a:ext>
            </a:extLst>
          </p:cNvPr>
          <p:cNvCxnSpPr/>
          <p:nvPr/>
        </p:nvCxnSpPr>
        <p:spPr>
          <a:xfrm>
            <a:off x="4611835" y="3294345"/>
            <a:ext cx="29683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206AEA2-9B84-5721-EFA0-7CE432CD4D18}"/>
              </a:ext>
            </a:extLst>
          </p:cNvPr>
          <p:cNvCxnSpPr/>
          <p:nvPr/>
        </p:nvCxnSpPr>
        <p:spPr>
          <a:xfrm>
            <a:off x="4611835" y="4713983"/>
            <a:ext cx="29683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89FAEB1C-1770-829D-5219-9E9884BDAED0}"/>
              </a:ext>
            </a:extLst>
          </p:cNvPr>
          <p:cNvSpPr txBox="1"/>
          <p:nvPr/>
        </p:nvSpPr>
        <p:spPr>
          <a:xfrm>
            <a:off x="4154197" y="6330386"/>
            <a:ext cx="35702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单级中断的程序执行流程</a:t>
            </a:r>
          </a:p>
        </p:txBody>
      </p:sp>
    </p:spTree>
    <p:extLst>
      <p:ext uri="{BB962C8B-B14F-4D97-AF65-F5344CB8AC3E}">
        <p14:creationId xmlns:p14="http://schemas.microsoft.com/office/powerpoint/2010/main" val="4148355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55F46-388C-C4B4-9E65-0CD95A158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）要求</a:t>
            </a:r>
            <a:endParaRPr lang="en-US" altLang="zh-CN" sz="18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请修改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test4.asm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程序，使其实现</a:t>
            </a:r>
            <a:r>
              <a:rPr lang="zh-CN" altLang="en-US" sz="16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升序排序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功能，并具有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个中断服务程序的功能。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r>
              <a:rPr lang="zh-CN" altLang="en-US" sz="1600" b="1" dirty="0"/>
              <a:t>请分析“支持中断控制的单周期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处理器（多重中断）” 的</a:t>
            </a:r>
            <a:r>
              <a:rPr lang="zh-CN" altLang="en-US" sz="1600" b="1" dirty="0">
                <a:solidFill>
                  <a:srgbClr val="FF0000"/>
                </a:solidFill>
              </a:rPr>
              <a:t>电路原理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包括：数据通路电路、中断逻辑电路等。</a:t>
            </a:r>
            <a:endParaRPr lang="en-US" altLang="zh-CN" sz="18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17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92CFF03-E46A-EB60-CEAE-4A15C4991150}"/>
              </a:ext>
            </a:extLst>
          </p:cNvPr>
          <p:cNvGrpSpPr/>
          <p:nvPr/>
        </p:nvGrpSpPr>
        <p:grpSpPr>
          <a:xfrm>
            <a:off x="201763" y="1102172"/>
            <a:ext cx="5458420" cy="4653656"/>
            <a:chOff x="835459" y="3508105"/>
            <a:chExt cx="4366084" cy="346981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36D4150-6D18-8B14-E06E-0AFA79CDE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459" y="3508105"/>
              <a:ext cx="4110626" cy="304477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07FD4F-2FFE-1D18-42DA-718EED31FA57}"/>
                </a:ext>
              </a:extLst>
            </p:cNvPr>
            <p:cNvSpPr txBox="1"/>
            <p:nvPr/>
          </p:nvSpPr>
          <p:spPr>
            <a:xfrm>
              <a:off x="1304719" y="6700921"/>
              <a:ext cx="38968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图</a:t>
              </a:r>
              <a:r>
                <a:rPr lang="en-US" altLang="zh-CN" sz="1200" b="1" dirty="0"/>
                <a:t>6.64    </a:t>
              </a:r>
              <a:r>
                <a:rPr lang="zh-CN" altLang="en-US" sz="1200" b="1" dirty="0"/>
                <a:t>支持中断的单总线结构计算机框图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F0CFBDA-D3BB-D467-CC38-BF616FD8258D}"/>
              </a:ext>
            </a:extLst>
          </p:cNvPr>
          <p:cNvSpPr txBox="1"/>
          <p:nvPr/>
        </p:nvSpPr>
        <p:spPr>
          <a:xfrm>
            <a:off x="8240823" y="269310"/>
            <a:ext cx="1429269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中断逻辑电路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F8B9D3-BD88-B916-8E5F-B50A426C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440" y="1008345"/>
            <a:ext cx="3701127" cy="52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97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F9B47-31CA-3534-7486-071ED44E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5</a:t>
            </a:r>
            <a:r>
              <a:rPr lang="zh-CN" altLang="en-US" sz="4000" b="1" dirty="0"/>
              <a:t>、支持中断的重定向流水线 </a:t>
            </a:r>
            <a:r>
              <a:rPr lang="en-US" altLang="zh-CN" sz="4000" b="1" dirty="0"/>
              <a:t>MIPS </a:t>
            </a:r>
            <a:r>
              <a:rPr lang="zh-CN" altLang="en-US" sz="4000" b="1" dirty="0"/>
              <a:t>处理器</a:t>
            </a:r>
            <a:br>
              <a:rPr lang="en-US" altLang="zh-CN" sz="4000" b="1" dirty="0"/>
            </a:br>
            <a:r>
              <a:rPr lang="zh-CN" altLang="en-US" sz="4000" b="1" dirty="0"/>
              <a:t>（单级中断）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3803C-D6B0-EAA2-E486-EBE23AF9D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）数据通路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8EC7C4-EC02-C0A9-7A5C-2CDE5076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486" y="1825625"/>
            <a:ext cx="492036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59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A3318C4-D643-E82E-26B9-942AD5622204}"/>
              </a:ext>
            </a:extLst>
          </p:cNvPr>
          <p:cNvSpPr txBox="1"/>
          <p:nvPr/>
        </p:nvSpPr>
        <p:spPr>
          <a:xfrm>
            <a:off x="1000719" y="421775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中断逻辑电路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91FD24-549B-5F29-2257-F995B2CE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84" y="2541988"/>
            <a:ext cx="7632526" cy="39642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7207DB-CC2E-9B18-5E0A-57D60A4D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57" y="5561201"/>
            <a:ext cx="3033179" cy="9135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082050-2954-039C-1667-4B691103F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81" y="101340"/>
            <a:ext cx="4565013" cy="21795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B1B521-B248-6ABA-4BE4-CB7021617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89" y="2847466"/>
            <a:ext cx="230537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85021-5BDD-DE92-910F-D9FD09294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）测试程序：</a:t>
            </a:r>
            <a:r>
              <a:rPr lang="en-US" altLang="zh-CN" sz="1800" b="1" dirty="0">
                <a:solidFill>
                  <a:srgbClr val="FF0000"/>
                </a:solidFill>
              </a:rPr>
              <a:t>test3.asm</a:t>
            </a:r>
            <a:r>
              <a:rPr lang="zh-CN" altLang="en-US" sz="1800" b="1" dirty="0"/>
              <a:t>（与单级中断的单周期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处理器的测试程序相同）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3476D2-FD38-4DFA-1869-AF227CEE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7" y="2051876"/>
            <a:ext cx="10143995" cy="24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836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B2B8-CFDA-8AEA-3F66-15EAB448D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271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）运行</a:t>
            </a:r>
            <a:r>
              <a:rPr lang="en-US" altLang="zh-CN" sz="1800" b="1" dirty="0"/>
              <a:t>test3.hex</a:t>
            </a:r>
          </a:p>
          <a:p>
            <a:endParaRPr lang="en-US" altLang="zh-CN" sz="1800" b="1" dirty="0"/>
          </a:p>
          <a:p>
            <a:pPr lvl="1"/>
            <a:r>
              <a:rPr lang="zh-CN" altLang="en-US" sz="1400" b="1" dirty="0"/>
              <a:t>装入程序后，按</a:t>
            </a:r>
            <a:r>
              <a:rPr lang="en-US" altLang="zh-CN" sz="1400" b="1" dirty="0" err="1"/>
              <a:t>Ctrl+K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启动时钟，运行程序</a:t>
            </a:r>
          </a:p>
          <a:p>
            <a:pPr lvl="1"/>
            <a:endParaRPr lang="zh-CN" altLang="en-US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按中断源</a:t>
            </a:r>
            <a:r>
              <a:rPr lang="en-US" altLang="zh-CN" sz="1400" b="1" dirty="0"/>
              <a:t>IRA</a:t>
            </a:r>
            <a:r>
              <a:rPr lang="zh-CN" altLang="en-US" sz="1400" b="1" dirty="0"/>
              <a:t>的按钮，发出中断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请求信号，此时</a:t>
            </a:r>
            <a:r>
              <a:rPr lang="en-US" altLang="zh-CN" sz="1400" b="1" dirty="0"/>
              <a:t>W1</a:t>
            </a:r>
            <a:r>
              <a:rPr lang="zh-CN" altLang="en-US" sz="1400" b="1" dirty="0"/>
              <a:t>指示灯变红，表示执行中断服务程序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，数码管显示“</a:t>
            </a:r>
            <a:r>
              <a:rPr lang="en-US" altLang="zh-CN" sz="1400" b="1" dirty="0"/>
              <a:t>00001111</a:t>
            </a:r>
            <a:r>
              <a:rPr lang="zh-CN" altLang="en-US" sz="1400" b="1" dirty="0"/>
              <a:t>”；过一会儿数码管显示“</a:t>
            </a:r>
            <a:r>
              <a:rPr lang="en-US" altLang="zh-CN" sz="1400" b="1" dirty="0"/>
              <a:t>00006666</a:t>
            </a:r>
            <a:r>
              <a:rPr lang="zh-CN" altLang="en-US" sz="1400" b="1" dirty="0"/>
              <a:t>”，</a:t>
            </a:r>
            <a:r>
              <a:rPr lang="en-US" altLang="zh-CN" sz="1400" b="1" dirty="0"/>
              <a:t>W1</a:t>
            </a:r>
            <a:r>
              <a:rPr lang="zh-CN" altLang="en-US" sz="1400" b="1" dirty="0"/>
              <a:t>指示灯灭，表示中断服务程序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执行完毕</a:t>
            </a:r>
            <a:endParaRPr lang="en-US" altLang="zh-CN" sz="1400" b="1" dirty="0"/>
          </a:p>
          <a:p>
            <a:pPr lvl="1"/>
            <a:endParaRPr lang="zh-CN" altLang="en-US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同理可以按中断源</a:t>
            </a:r>
            <a:r>
              <a:rPr lang="en-US" altLang="zh-CN" sz="1400" b="1" dirty="0"/>
              <a:t>IRB</a:t>
            </a:r>
            <a:r>
              <a:rPr lang="zh-CN" altLang="en-US" sz="1400" b="1" dirty="0"/>
              <a:t>（数码管先是显示“</a:t>
            </a:r>
            <a:r>
              <a:rPr lang="en-US" altLang="zh-CN" sz="1400" b="1" dirty="0"/>
              <a:t>00002222</a:t>
            </a:r>
            <a:r>
              <a:rPr lang="zh-CN" altLang="en-US" sz="1400" b="1" dirty="0"/>
              <a:t>”，然后显示“</a:t>
            </a:r>
            <a:r>
              <a:rPr lang="en-US" altLang="zh-CN" sz="1400" b="1" dirty="0"/>
              <a:t>00007777</a:t>
            </a:r>
            <a:r>
              <a:rPr lang="zh-CN" altLang="en-US" sz="1400" b="1" dirty="0"/>
              <a:t>”）、中断源</a:t>
            </a:r>
            <a:r>
              <a:rPr lang="en-US" altLang="zh-CN" sz="1400" b="1" dirty="0"/>
              <a:t>IRC</a:t>
            </a:r>
            <a:r>
              <a:rPr lang="zh-CN" altLang="en-US" sz="1400" b="1" dirty="0"/>
              <a:t>的按钮（数码管先是显示“</a:t>
            </a:r>
            <a:r>
              <a:rPr lang="en-US" altLang="zh-CN" sz="1400" b="1" dirty="0"/>
              <a:t>00003333</a:t>
            </a:r>
            <a:r>
              <a:rPr lang="zh-CN" altLang="en-US" sz="1400" b="1" dirty="0"/>
              <a:t>”，然后显示“</a:t>
            </a:r>
            <a:r>
              <a:rPr lang="en-US" altLang="zh-CN" sz="1400" b="1" dirty="0"/>
              <a:t>00008888</a:t>
            </a:r>
            <a:r>
              <a:rPr lang="zh-CN" altLang="en-US" sz="1400" b="1" dirty="0"/>
              <a:t>”）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排序程序执行完毕后，数码管会轮流显示“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DC6804-E805-C305-80A0-50E60268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84" y="361827"/>
            <a:ext cx="2439146" cy="10642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D9B3E8-19FE-3E5F-B31D-EAE7AA56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96" y="361827"/>
            <a:ext cx="2427966" cy="118530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6B4A489-8C7D-39FF-10C1-F69FDF34636B}"/>
              </a:ext>
            </a:extLst>
          </p:cNvPr>
          <p:cNvCxnSpPr/>
          <p:nvPr/>
        </p:nvCxnSpPr>
        <p:spPr>
          <a:xfrm flipH="1">
            <a:off x="2066795" y="2104373"/>
            <a:ext cx="933189" cy="3363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92CBF58-81D0-2574-69AF-60E251C50A9C}"/>
              </a:ext>
            </a:extLst>
          </p:cNvPr>
          <p:cNvCxnSpPr/>
          <p:nvPr/>
        </p:nvCxnSpPr>
        <p:spPr>
          <a:xfrm flipH="1">
            <a:off x="3970751" y="2104373"/>
            <a:ext cx="2430049" cy="3294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2C520F5-2D60-B1CC-20D2-8F90887026BF}"/>
              </a:ext>
            </a:extLst>
          </p:cNvPr>
          <p:cNvCxnSpPr/>
          <p:nvPr/>
        </p:nvCxnSpPr>
        <p:spPr>
          <a:xfrm>
            <a:off x="4634630" y="2354893"/>
            <a:ext cx="3657600" cy="3169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471392C-BD49-479B-05B7-1E2FFCF58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34" y="4834937"/>
            <a:ext cx="2343477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15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55F46-388C-C4B4-9E65-0CD95A158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）要求</a:t>
            </a:r>
            <a:endParaRPr lang="en-US" altLang="zh-CN" sz="18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00" b="1" dirty="0"/>
              <a:t>请分析“支持中断控制的重定向流水线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处理器（单级中断）” 的</a:t>
            </a:r>
            <a:r>
              <a:rPr lang="zh-CN" altLang="en-US" sz="1600" b="1" dirty="0">
                <a:solidFill>
                  <a:srgbClr val="FF0000"/>
                </a:solidFill>
              </a:rPr>
              <a:t>电路原理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包括：数据通路电路、中断逻辑电路等。</a:t>
            </a:r>
            <a:endParaRPr lang="en-US" altLang="zh-CN" sz="18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313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二、设计实验</a:t>
            </a:r>
          </a:p>
        </p:txBody>
      </p:sp>
    </p:spTree>
    <p:extLst>
      <p:ext uri="{BB962C8B-B14F-4D97-AF65-F5344CB8AC3E}">
        <p14:creationId xmlns:p14="http://schemas.microsoft.com/office/powerpoint/2010/main" val="2740287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、支持中断的</a:t>
            </a:r>
            <a:r>
              <a:rPr lang="zh-CN" altLang="en-US" sz="4400" b="1" dirty="0"/>
              <a:t>单总线结构 </a:t>
            </a:r>
            <a:r>
              <a:rPr lang="en-US" altLang="zh-CN" sz="4400" b="1" dirty="0"/>
              <a:t>MIPS </a:t>
            </a:r>
            <a:r>
              <a:rPr lang="zh-CN" altLang="en-US" sz="4400" b="1" dirty="0"/>
              <a:t>处理器</a:t>
            </a:r>
            <a:br>
              <a:rPr lang="en-US" altLang="zh-CN" sz="4400" b="1" dirty="0"/>
            </a:br>
            <a:r>
              <a:rPr lang="zh-CN" altLang="en-US" sz="3200" b="1" dirty="0"/>
              <a:t>（</a:t>
            </a:r>
            <a:r>
              <a:rPr lang="zh-CN" altLang="en-US" sz="3200" b="1" dirty="0">
                <a:solidFill>
                  <a:srgbClr val="FF0000"/>
                </a:solidFill>
              </a:rPr>
              <a:t>微程序控制器</a:t>
            </a:r>
            <a:r>
              <a:rPr lang="zh-CN" altLang="en-US" sz="3200" b="1" dirty="0"/>
              <a:t>，</a:t>
            </a:r>
            <a:r>
              <a:rPr lang="en-US" altLang="zh-CN" sz="3200" b="1" dirty="0"/>
              <a:t>6</a:t>
            </a:r>
            <a:r>
              <a:rPr lang="zh-CN" altLang="en-US" sz="3200" b="1" dirty="0"/>
              <a:t>条指令）</a:t>
            </a:r>
            <a:endParaRPr lang="zh-CN" altLang="en-US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请在前面的“支持中断的单总线结构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处理器（单级中断</a:t>
            </a:r>
            <a:r>
              <a:rPr lang="en-US" altLang="zh-CN" sz="1600" b="1" dirty="0"/>
              <a:t>+</a:t>
            </a:r>
            <a:r>
              <a:rPr lang="zh-CN" altLang="en-US" sz="1600" b="1" dirty="0">
                <a:solidFill>
                  <a:srgbClr val="FF0000"/>
                </a:solidFill>
              </a:rPr>
              <a:t>微程序控制器</a:t>
            </a:r>
            <a:r>
              <a:rPr lang="en-US" altLang="zh-CN" sz="1600" b="1" dirty="0"/>
              <a:t>+5</a:t>
            </a:r>
            <a:r>
              <a:rPr lang="zh-CN" altLang="en-US" sz="1600" b="1" dirty="0"/>
              <a:t>条指令）”基础上，增加</a:t>
            </a:r>
            <a:r>
              <a:rPr lang="en-US" altLang="zh-CN" sz="1600" b="1" dirty="0">
                <a:solidFill>
                  <a:srgbClr val="FF0000"/>
                </a:solidFill>
              </a:rPr>
              <a:t>add</a:t>
            </a:r>
            <a:r>
              <a:rPr lang="zh-CN" altLang="en-US" sz="1600" b="1" dirty="0"/>
              <a:t>指令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在设计好的“单总线结构</a:t>
            </a:r>
            <a:r>
              <a:rPr lang="en-US" altLang="zh-CN" sz="1600" b="1" dirty="0"/>
              <a:t>MIPS</a:t>
            </a:r>
            <a:r>
              <a:rPr lang="zh-CN" altLang="en-US" sz="1600" b="1" dirty="0"/>
              <a:t>处理器（单级中断</a:t>
            </a:r>
            <a:r>
              <a:rPr lang="en-US" altLang="zh-CN" sz="1600" b="1" dirty="0"/>
              <a:t>+</a:t>
            </a:r>
            <a:r>
              <a:rPr lang="zh-CN" altLang="en-US" sz="1600" b="1" dirty="0">
                <a:solidFill>
                  <a:srgbClr val="FF0000"/>
                </a:solidFill>
              </a:rPr>
              <a:t>微程序控制器</a:t>
            </a:r>
            <a:r>
              <a:rPr lang="en-US" altLang="zh-CN" sz="1600" b="1" dirty="0"/>
              <a:t>+6</a:t>
            </a:r>
            <a:r>
              <a:rPr lang="zh-CN" altLang="en-US" sz="1600" b="1" dirty="0"/>
              <a:t>条指令）”上运行测试程序</a:t>
            </a:r>
            <a:r>
              <a:rPr lang="en-US" altLang="zh-CN" sz="1600" b="1" dirty="0"/>
              <a:t>test2.am</a:t>
            </a:r>
          </a:p>
          <a:p>
            <a:endParaRPr lang="en-US" altLang="zh-CN" sz="1600" b="1" i="0" u="none" strike="noStrike" kern="12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</a:t>
            </a:r>
          </a:p>
          <a:p>
            <a:endParaRPr lang="en-US" altLang="zh-CN" sz="18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en-US" altLang="zh-CN" sz="1800" b="1" i="0" u="none" strike="noStrike" kern="12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endParaRPr lang="en-US" altLang="zh-CN" sz="18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en-US" altLang="zh-CN" sz="1800" b="1" i="0" u="none" strike="noStrike" kern="12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型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&lt;- (R[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] &lt; R[rt]) ? 1:0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比较指令：如果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&lt; rt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，则置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=1</a:t>
            </a:r>
            <a:r>
              <a:rPr lang="zh-CN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；否则，置</a:t>
            </a:r>
            <a:r>
              <a:rPr lang="en-US" altLang="zh-CN" sz="1800" b="1" i="0" u="none" strike="noStrike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altLang="zh-CN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=0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492699-9D97-20A2-E28F-4BBA8D5A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663" y="3429000"/>
            <a:ext cx="4318351" cy="26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63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、支持中断的</a:t>
            </a:r>
            <a:r>
              <a:rPr lang="zh-CN" altLang="en-US" sz="4400" b="1" dirty="0"/>
              <a:t>单总线结构 </a:t>
            </a:r>
            <a:r>
              <a:rPr lang="en-US" altLang="zh-CN" sz="4400" b="1" dirty="0"/>
              <a:t>MIPS </a:t>
            </a:r>
            <a:r>
              <a:rPr lang="zh-CN" altLang="en-US" sz="4400" b="1" dirty="0"/>
              <a:t>处理器</a:t>
            </a:r>
            <a:br>
              <a:rPr lang="en-US" altLang="zh-CN" sz="4400" b="1" dirty="0"/>
            </a:br>
            <a:r>
              <a:rPr lang="zh-CN" altLang="en-US" sz="3200" b="1" dirty="0"/>
              <a:t>（</a:t>
            </a:r>
            <a:r>
              <a:rPr lang="zh-CN" altLang="en-US" sz="3200" b="1" dirty="0">
                <a:solidFill>
                  <a:srgbClr val="FF0000"/>
                </a:solidFill>
              </a:rPr>
              <a:t>硬布线控制器</a:t>
            </a:r>
            <a:r>
              <a:rPr lang="zh-CN" altLang="en-US" sz="3200" b="1" dirty="0"/>
              <a:t>，</a:t>
            </a:r>
            <a:r>
              <a:rPr lang="en-US" altLang="zh-CN" sz="3200" b="1" dirty="0"/>
              <a:t>6</a:t>
            </a:r>
            <a:r>
              <a:rPr lang="zh-CN" altLang="en-US" sz="3200" b="1" dirty="0"/>
              <a:t>条指令）</a:t>
            </a:r>
            <a:endParaRPr lang="zh-CN" altLang="en-US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E58C8D4-5F7A-4BF0-80C7-E3034E8B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9"/>
            <a:ext cx="10515600" cy="410468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请在前面的“支持中断的单总线结构 </a:t>
            </a:r>
            <a:r>
              <a:rPr lang="en-US" altLang="zh-CN" sz="1600" b="1" dirty="0"/>
              <a:t>MIPS </a:t>
            </a:r>
            <a:r>
              <a:rPr lang="zh-CN" altLang="en-US" sz="1600" b="1" dirty="0"/>
              <a:t>处理器（单级中断</a:t>
            </a:r>
            <a:r>
              <a:rPr lang="en-US" altLang="zh-CN" sz="1600" b="1" dirty="0"/>
              <a:t>+</a:t>
            </a:r>
            <a:r>
              <a:rPr lang="zh-CN" altLang="en-US" sz="1600" b="1" dirty="0">
                <a:solidFill>
                  <a:srgbClr val="FF0000"/>
                </a:solidFill>
              </a:rPr>
              <a:t>硬布线控制器</a:t>
            </a:r>
            <a:r>
              <a:rPr lang="en-US" altLang="zh-CN" sz="1600" b="1" dirty="0"/>
              <a:t>+5</a:t>
            </a:r>
            <a:r>
              <a:rPr lang="zh-CN" altLang="en-US" sz="1600" b="1" dirty="0"/>
              <a:t>条指令）”基础上，增加</a:t>
            </a:r>
            <a:r>
              <a:rPr lang="en-US" altLang="zh-CN" sz="1600" b="1" dirty="0"/>
              <a:t>add</a:t>
            </a:r>
            <a:r>
              <a:rPr lang="zh-CN" altLang="en-US" sz="1600" b="1" dirty="0"/>
              <a:t>指令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在设计好的“单总线结构</a:t>
            </a:r>
            <a:r>
              <a:rPr lang="en-US" altLang="zh-CN" sz="1600" b="1" dirty="0"/>
              <a:t>MIPS</a:t>
            </a:r>
            <a:r>
              <a:rPr lang="zh-CN" altLang="en-US" sz="1600" b="1" dirty="0"/>
              <a:t>处理器（单级中断</a:t>
            </a:r>
            <a:r>
              <a:rPr lang="en-US" altLang="zh-CN" sz="1600" b="1" dirty="0"/>
              <a:t>+</a:t>
            </a:r>
            <a:r>
              <a:rPr lang="zh-CN" altLang="en-US" sz="1600" b="1" dirty="0">
                <a:solidFill>
                  <a:srgbClr val="FF0000"/>
                </a:solidFill>
              </a:rPr>
              <a:t>硬布线控制器</a:t>
            </a:r>
            <a:r>
              <a:rPr lang="en-US" altLang="zh-CN" sz="1600" b="1" dirty="0"/>
              <a:t>+6</a:t>
            </a:r>
            <a:r>
              <a:rPr lang="zh-CN" altLang="en-US" sz="1600" b="1" dirty="0"/>
              <a:t>条指令）”上运行测试程序</a:t>
            </a:r>
            <a:r>
              <a:rPr lang="en-US" altLang="zh-CN" sz="1600" b="1" dirty="0"/>
              <a:t>test2.am</a:t>
            </a:r>
          </a:p>
          <a:p>
            <a:pPr lvl="1"/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en-US" altLang="zh-CN" sz="1400" b="1" dirty="0"/>
          </a:p>
          <a:p>
            <a:pPr lvl="1"/>
            <a:endParaRPr lang="en-US" altLang="zh-CN" sz="1200" b="1" dirty="0"/>
          </a:p>
          <a:p>
            <a:endParaRPr lang="en-US" altLang="zh-CN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2805E8-5F53-D1C6-BE4E-205EE4A1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83" y="3773466"/>
            <a:ext cx="4318351" cy="26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0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926E2-EEEF-EB6C-0385-56DDAA3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实验报告文件提交要求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64467-24F5-F373-68F2-5C71551B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、请按照</a:t>
            </a:r>
            <a:r>
              <a:rPr lang="en-US" altLang="zh-CN" sz="1800" b="1" dirty="0"/>
              <a:t>FTP</a:t>
            </a:r>
            <a:r>
              <a:rPr lang="zh-CN" altLang="en-US" sz="1800" b="1" dirty="0"/>
              <a:t>上的实验报告模板（</a:t>
            </a:r>
            <a:r>
              <a:rPr lang="zh-CN" altLang="en-US" sz="1800" b="1" dirty="0">
                <a:solidFill>
                  <a:srgbClr val="FF0000"/>
                </a:solidFill>
              </a:rPr>
              <a:t>厦门大学计算机组成原理实验报告样本（第</a:t>
            </a:r>
            <a:r>
              <a:rPr lang="en-US" altLang="zh-CN" sz="1800" b="1" dirty="0">
                <a:solidFill>
                  <a:srgbClr val="FF0000"/>
                </a:solidFill>
              </a:rPr>
              <a:t>7</a:t>
            </a:r>
            <a:r>
              <a:rPr lang="zh-CN" altLang="en-US" sz="1800" b="1" dirty="0">
                <a:solidFill>
                  <a:srgbClr val="FF0000"/>
                </a:solidFill>
              </a:rPr>
              <a:t>次实验）</a:t>
            </a:r>
            <a:r>
              <a:rPr lang="en-US" altLang="zh-CN" sz="1800" b="1" dirty="0">
                <a:solidFill>
                  <a:srgbClr val="FF0000"/>
                </a:solidFill>
              </a:rPr>
              <a:t>.docx</a:t>
            </a:r>
            <a:r>
              <a:rPr lang="zh-CN" altLang="en-US" sz="1800" b="1" dirty="0"/>
              <a:t>），撰写实验报告（</a:t>
            </a:r>
            <a:r>
              <a:rPr lang="en-US" altLang="zh-CN" sz="1800" b="1" dirty="0"/>
              <a:t>Word</a:t>
            </a:r>
            <a:r>
              <a:rPr lang="zh-CN" altLang="en-US" sz="1800" b="1" dirty="0"/>
              <a:t>版本），实验报告命名为：</a:t>
            </a:r>
            <a:r>
              <a:rPr lang="zh-CN" altLang="en-US" sz="1800" b="1" dirty="0">
                <a:solidFill>
                  <a:srgbClr val="FF0000"/>
                </a:solidFill>
              </a:rPr>
              <a:t>学号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姓名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第</a:t>
            </a:r>
            <a:r>
              <a:rPr lang="en-US" altLang="zh-CN" sz="1800" b="1" dirty="0">
                <a:solidFill>
                  <a:srgbClr val="FF0000"/>
                </a:solidFill>
              </a:rPr>
              <a:t>7</a:t>
            </a:r>
            <a:r>
              <a:rPr lang="zh-CN" altLang="en-US" sz="1800" b="1" dirty="0">
                <a:solidFill>
                  <a:srgbClr val="FF0000"/>
                </a:solidFill>
              </a:rPr>
              <a:t>次实验报告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endParaRPr lang="en-US" altLang="zh-CN" sz="1800" b="1" dirty="0"/>
          </a:p>
          <a:p>
            <a:r>
              <a:rPr lang="en-US" altLang="zh-CN" sz="1800" b="1" dirty="0"/>
              <a:t>2</a:t>
            </a:r>
            <a:r>
              <a:rPr lang="zh-CN" altLang="en-US" sz="1800" b="1" dirty="0"/>
              <a:t>、设计实验文件命名：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微程序控制器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单级中断</a:t>
            </a:r>
            <a:r>
              <a:rPr lang="en-US" altLang="zh-CN" sz="1400" b="1" dirty="0"/>
              <a:t>+6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.circ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b="1" dirty="0"/>
              <a:t>单总线结构 </a:t>
            </a:r>
            <a:r>
              <a:rPr lang="en-US" altLang="zh-CN" sz="1400" b="1" dirty="0"/>
              <a:t>MIPS </a:t>
            </a:r>
            <a:r>
              <a:rPr lang="zh-CN" altLang="en-US" sz="1400" b="1" dirty="0"/>
              <a:t>处理器（</a:t>
            </a:r>
            <a:r>
              <a:rPr lang="zh-CN" altLang="en-US" sz="1400" b="1" dirty="0">
                <a:solidFill>
                  <a:srgbClr val="FF0000"/>
                </a:solidFill>
              </a:rPr>
              <a:t>硬布线控制器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单级中断</a:t>
            </a:r>
            <a:r>
              <a:rPr lang="en-US" altLang="zh-CN" sz="1400" b="1" dirty="0"/>
              <a:t>+6</a:t>
            </a:r>
            <a:r>
              <a:rPr lang="zh-CN" altLang="en-US" sz="1400" b="1" dirty="0"/>
              <a:t>条指令）</a:t>
            </a:r>
            <a:r>
              <a:rPr lang="en-US" altLang="zh-CN" sz="1400" b="1" dirty="0"/>
              <a:t>.circ</a:t>
            </a:r>
          </a:p>
          <a:p>
            <a:endParaRPr lang="en-US" altLang="zh-CN" sz="1800" b="1" dirty="0"/>
          </a:p>
          <a:p>
            <a:r>
              <a:rPr lang="en-US" altLang="zh-CN" sz="1800" b="1" dirty="0"/>
              <a:t>3</a:t>
            </a:r>
            <a:r>
              <a:rPr lang="zh-CN" altLang="en-US" sz="1800" b="1" dirty="0"/>
              <a:t>、请将实验报告和设计文件打包为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个压缩文件，压缩文件命名为：</a:t>
            </a:r>
            <a:r>
              <a:rPr lang="zh-CN" altLang="en-US" sz="1800" b="1" dirty="0">
                <a:solidFill>
                  <a:srgbClr val="FF0000"/>
                </a:solidFill>
              </a:rPr>
              <a:t>学号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姓名</a:t>
            </a:r>
            <a:r>
              <a:rPr lang="en-US" altLang="zh-CN" sz="1800" b="1" dirty="0">
                <a:solidFill>
                  <a:srgbClr val="FF0000"/>
                </a:solidFill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</a:rPr>
              <a:t>第</a:t>
            </a:r>
            <a:r>
              <a:rPr lang="en-US" altLang="zh-CN" sz="1800" b="1" dirty="0">
                <a:solidFill>
                  <a:srgbClr val="FF0000"/>
                </a:solidFill>
              </a:rPr>
              <a:t>7</a:t>
            </a:r>
            <a:r>
              <a:rPr lang="zh-CN" altLang="en-US" sz="1800" b="1" dirty="0">
                <a:solidFill>
                  <a:srgbClr val="FF0000"/>
                </a:solidFill>
              </a:rPr>
              <a:t>次实验</a:t>
            </a:r>
            <a:r>
              <a:rPr lang="en-US" altLang="zh-CN" sz="1800" b="1" dirty="0">
                <a:solidFill>
                  <a:srgbClr val="FF0000"/>
                </a:solidFill>
              </a:rPr>
              <a:t>.zip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4</a:t>
            </a:r>
            <a:r>
              <a:rPr lang="zh-CN" altLang="en-US" sz="1800" b="1" dirty="0"/>
              <a:t>、将压缩文件上传到</a:t>
            </a:r>
            <a:r>
              <a:rPr lang="en-US" altLang="zh-CN" sz="1800" b="1" dirty="0"/>
              <a:t>FTP</a:t>
            </a:r>
            <a:r>
              <a:rPr lang="zh-CN" altLang="en-US" sz="1800" b="1" dirty="0"/>
              <a:t>上，第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次实验报告提交</a:t>
            </a:r>
            <a:r>
              <a:rPr lang="zh-CN" altLang="en-US" sz="1800" b="1" dirty="0">
                <a:solidFill>
                  <a:srgbClr val="FF0000"/>
                </a:solidFill>
              </a:rPr>
              <a:t>截止时间</a:t>
            </a:r>
            <a:r>
              <a:rPr lang="zh-CN" altLang="en-US" sz="1800" b="1" dirty="0"/>
              <a:t>：参实验报告样本</a:t>
            </a:r>
          </a:p>
        </p:txBody>
      </p:sp>
    </p:spTree>
    <p:extLst>
      <p:ext uri="{BB962C8B-B14F-4D97-AF65-F5344CB8AC3E}">
        <p14:creationId xmlns:p14="http://schemas.microsoft.com/office/powerpoint/2010/main" val="2724483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内容占位符 2">
            <a:extLst>
              <a:ext uri="{FF2B5EF4-FFF2-40B4-BE49-F238E27FC236}">
                <a16:creationId xmlns:a16="http://schemas.microsoft.com/office/drawing/2014/main" id="{6EC51430-0B4B-40D0-9DB9-1F2F6CB7A4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2903538"/>
            <a:ext cx="8229600" cy="1454150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7200" b="1">
                <a:solidFill>
                  <a:srgbClr val="7030A0"/>
                </a:solidFill>
              </a:rPr>
              <a:t>Thanks</a:t>
            </a:r>
            <a:endParaRPr lang="zh-CN" altLang="en-US" sz="7200" b="1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15566AB-210D-26FD-D192-9FE6FD9E1BEE}"/>
              </a:ext>
            </a:extLst>
          </p:cNvPr>
          <p:cNvSpPr txBox="1"/>
          <p:nvPr/>
        </p:nvSpPr>
        <p:spPr>
          <a:xfrm>
            <a:off x="4697260" y="270067"/>
            <a:ext cx="2404997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中断控制器（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个中断源）</a:t>
            </a:r>
            <a:endParaRPr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6133CF-2F8D-092B-5413-7865BF91B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97" y="2329947"/>
            <a:ext cx="2257234" cy="20666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C38C92-CB61-C8CF-B599-5B31345A9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446" y="846883"/>
            <a:ext cx="5650446" cy="57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2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E6C383-479B-4E4B-36DC-982C448D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06" y="1628174"/>
            <a:ext cx="8242019" cy="45867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DC81A5-7646-07EE-89EB-29C4B720FD45}"/>
              </a:ext>
            </a:extLst>
          </p:cNvPr>
          <p:cNvSpPr txBox="1"/>
          <p:nvPr/>
        </p:nvSpPr>
        <p:spPr>
          <a:xfrm>
            <a:off x="5173251" y="643045"/>
            <a:ext cx="5329824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硬布线控制器（三级时序、变长指令周期、支持中断控制）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320051-731F-68B0-AD65-BDE44E93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6" y="2678724"/>
            <a:ext cx="1562870" cy="13296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F7DE784-7BFB-0082-A297-81CE68A87BE5}"/>
              </a:ext>
            </a:extLst>
          </p:cNvPr>
          <p:cNvSpPr txBox="1"/>
          <p:nvPr/>
        </p:nvSpPr>
        <p:spPr>
          <a:xfrm>
            <a:off x="361275" y="244257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三级时序</a:t>
            </a:r>
            <a:r>
              <a:rPr lang="en-US" altLang="zh-CN" sz="1400" b="1" dirty="0">
                <a:solidFill>
                  <a:srgbClr val="FF0000"/>
                </a:solidFill>
              </a:rPr>
              <a:t>+</a:t>
            </a:r>
            <a:r>
              <a:rPr lang="zh-CN" altLang="en-US" sz="1400" b="1" dirty="0">
                <a:solidFill>
                  <a:srgbClr val="FF0000"/>
                </a:solidFill>
              </a:rPr>
              <a:t>中断</a:t>
            </a:r>
          </a:p>
        </p:txBody>
      </p:sp>
    </p:spTree>
    <p:extLst>
      <p:ext uri="{BB962C8B-B14F-4D97-AF65-F5344CB8AC3E}">
        <p14:creationId xmlns:p14="http://schemas.microsoft.com/office/powerpoint/2010/main" val="59906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3D0B9D-D411-E0DE-1CA7-B0766E69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17" y="3065745"/>
            <a:ext cx="7719714" cy="33788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739027-BAD7-8416-AEF4-8D93CBD28ED8}"/>
              </a:ext>
            </a:extLst>
          </p:cNvPr>
          <p:cNvSpPr txBox="1"/>
          <p:nvPr/>
        </p:nvSpPr>
        <p:spPr>
          <a:xfrm>
            <a:off x="2768252" y="204635"/>
            <a:ext cx="3696048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/>
              <a:t>指令译码逻辑（增加</a:t>
            </a:r>
            <a:r>
              <a:rPr lang="en-US" altLang="zh-CN" sz="1600" b="1" dirty="0">
                <a:solidFill>
                  <a:srgbClr val="FF0000"/>
                </a:solidFill>
              </a:rPr>
              <a:t>ERET</a:t>
            </a:r>
            <a:r>
              <a:rPr lang="zh-CN" altLang="en-US" sz="1600" b="1" dirty="0"/>
              <a:t>指令的译码）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E76A065-6196-447C-C84B-8683DE4F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3" y="1064322"/>
            <a:ext cx="4708153" cy="13425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623E2D5-D539-06FB-9F9F-3BD2BE3F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642" y="1142196"/>
            <a:ext cx="5490575" cy="106878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E558351-473D-B14B-C425-E84612ADD715}"/>
              </a:ext>
            </a:extLst>
          </p:cNvPr>
          <p:cNvSpPr txBox="1"/>
          <p:nvPr/>
        </p:nvSpPr>
        <p:spPr>
          <a:xfrm>
            <a:off x="4878888" y="4296427"/>
            <a:ext cx="108234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指令译码器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3CBAD78-473B-B388-143F-183136F7EA3D}"/>
              </a:ext>
            </a:extLst>
          </p:cNvPr>
          <p:cNvCxnSpPr/>
          <p:nvPr/>
        </p:nvCxnSpPr>
        <p:spPr>
          <a:xfrm>
            <a:off x="2129425" y="2048005"/>
            <a:ext cx="2392471" cy="2342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1561875-9C16-8FF5-26CE-AEA08F63253B}"/>
              </a:ext>
            </a:extLst>
          </p:cNvPr>
          <p:cNvSpPr/>
          <p:nvPr/>
        </p:nvSpPr>
        <p:spPr>
          <a:xfrm>
            <a:off x="2655769" y="5937337"/>
            <a:ext cx="1477820" cy="6263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04D06B2-5357-A1AB-E35E-A1375F921B4F}"/>
              </a:ext>
            </a:extLst>
          </p:cNvPr>
          <p:cNvCxnSpPr>
            <a:cxnSpLocks/>
          </p:cNvCxnSpPr>
          <p:nvPr/>
        </p:nvCxnSpPr>
        <p:spPr>
          <a:xfrm>
            <a:off x="4089748" y="889348"/>
            <a:ext cx="0" cy="4697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4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47115</TotalTime>
  <Words>3185</Words>
  <Application>Microsoft Office PowerPoint</Application>
  <PresentationFormat>宽屏</PresentationFormat>
  <Paragraphs>335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5" baseType="lpstr">
      <vt:lpstr>等线</vt:lpstr>
      <vt:lpstr>等线 Light</vt:lpstr>
      <vt:lpstr>黑体</vt:lpstr>
      <vt:lpstr>Arial</vt:lpstr>
      <vt:lpstr>Calibri</vt:lpstr>
      <vt:lpstr>Office 主题​​</vt:lpstr>
      <vt:lpstr>《计算机组成原理实验》 （第七次）</vt:lpstr>
      <vt:lpstr>目录</vt:lpstr>
      <vt:lpstr>一、验证实验</vt:lpstr>
      <vt:lpstr>1、支持中断的单总线结构 MIPS 处理器 （单级中断+硬布线控制器+5条指令）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2、支持中断的单总线结构 MIPS 处理器 （单级中断+微程序控制器+5条指令）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3、支持中断的单周期 MIPS 处理器（单级中断）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4、支持中断的单周期 MIPS 处理器（多重中断）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5、支持中断的重定向流水线 MIPS 处理器 （单级中断）</vt:lpstr>
      <vt:lpstr>PowerPoint 演示文稿</vt:lpstr>
      <vt:lpstr>PowerPoint 演示文稿</vt:lpstr>
      <vt:lpstr>PowerPoint 演示文稿</vt:lpstr>
      <vt:lpstr>PowerPoint 演示文稿</vt:lpstr>
      <vt:lpstr>二、设计实验</vt:lpstr>
      <vt:lpstr>1、支持中断的单总线结构 MIPS 处理器 （微程序控制器，6条指令）</vt:lpstr>
      <vt:lpstr>2、支持中断的单总线结构 MIPS 处理器 （硬布线控制器，6条指令）</vt:lpstr>
      <vt:lpstr>实验报告文件提交要求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《计算机组成原理实践教程 ——从逻辑门到CPU》</dc:title>
  <dc:creator>Zeng Wenhua</dc:creator>
  <cp:lastModifiedBy>haiying2019</cp:lastModifiedBy>
  <cp:revision>283</cp:revision>
  <dcterms:created xsi:type="dcterms:W3CDTF">2021-07-24T09:28:20Z</dcterms:created>
  <dcterms:modified xsi:type="dcterms:W3CDTF">2023-06-08T01:58:24Z</dcterms:modified>
</cp:coreProperties>
</file>